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30C_B994F9D0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308_D4C34677.xml" ContentType="application/vnd.ms-powerpoint.comments+xml"/>
  <Override PartName="/ppt/comments/modernComment_325_1782F20E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3"/>
  </p:notesMasterIdLst>
  <p:sldIdLst>
    <p:sldId id="707" r:id="rId2"/>
    <p:sldId id="780" r:id="rId3"/>
    <p:sldId id="770" r:id="rId4"/>
    <p:sldId id="818" r:id="rId5"/>
    <p:sldId id="791" r:id="rId6"/>
    <p:sldId id="793" r:id="rId7"/>
    <p:sldId id="777" r:id="rId8"/>
    <p:sldId id="779" r:id="rId9"/>
    <p:sldId id="794" r:id="rId10"/>
    <p:sldId id="795" r:id="rId11"/>
    <p:sldId id="797" r:id="rId12"/>
    <p:sldId id="796" r:id="rId13"/>
    <p:sldId id="817" r:id="rId14"/>
    <p:sldId id="800" r:id="rId15"/>
    <p:sldId id="776" r:id="rId16"/>
    <p:sldId id="798" r:id="rId17"/>
    <p:sldId id="804" r:id="rId18"/>
    <p:sldId id="799" r:id="rId19"/>
    <p:sldId id="771" r:id="rId20"/>
    <p:sldId id="805" r:id="rId21"/>
    <p:sldId id="806" r:id="rId22"/>
    <p:sldId id="807" r:id="rId23"/>
    <p:sldId id="808" r:id="rId24"/>
    <p:sldId id="809" r:id="rId25"/>
    <p:sldId id="810" r:id="rId26"/>
    <p:sldId id="811" r:id="rId27"/>
    <p:sldId id="812" r:id="rId28"/>
    <p:sldId id="813" r:id="rId29"/>
    <p:sldId id="815" r:id="rId30"/>
    <p:sldId id="816" r:id="rId31"/>
    <p:sldId id="769" r:id="rId3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AAF5E96-0F5E-4526-3894-D9DF7DB1950C}" name="Philipp Scambor" initials="" userId="S::philipp.scambor@digit-one.com::40549f05-dadf-4b02-a2ad-7dabc32f1ab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D462"/>
    <a:srgbClr val="FFDC5F"/>
    <a:srgbClr val="C0A1CC"/>
    <a:srgbClr val="ED6E4C"/>
    <a:srgbClr val="9ACFF1"/>
    <a:srgbClr val="EE7551"/>
    <a:srgbClr val="C0A9D2"/>
    <a:srgbClr val="AD90B7"/>
    <a:srgbClr val="84C5E2"/>
    <a:srgbClr val="E46E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78"/>
    <p:restoredTop sz="94480"/>
  </p:normalViewPr>
  <p:slideViewPr>
    <p:cSldViewPr snapToGrid="0" snapToObjects="1">
      <p:cViewPr varScale="1">
        <p:scale>
          <a:sx n="112" d="100"/>
          <a:sy n="112" d="100"/>
        </p:scale>
        <p:origin x="1424" y="5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modernComment_308_D4C3467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69E7382-24F6-F143-A02C-17E62E243C18}" authorId="{6AAF5E96-0F5E-4526-3894-D9DF7DB1950C}" created="2025-01-12T15:59:17.532">
    <pc:sldMkLst xmlns:pc="http://schemas.microsoft.com/office/powerpoint/2013/main/command">
      <pc:docMk/>
      <pc:sldMk cId="3614073984" sldId="715"/>
    </pc:sldMkLst>
    <p188:txBody>
      <a:bodyPr/>
      <a:lstStyle/>
      <a:p>
        <a:r>
          <a:rPr lang="de-AT"/>
          <a:t>Approx. 45 min</a:t>
        </a:r>
      </a:p>
    </p188:txBody>
  </p188:cm>
</p188:cmLst>
</file>

<file path=ppt/comments/modernComment_30C_B994F9D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F7F326A-BCD6-7841-9D7C-C5379FFC89D9}" authorId="{6AAF5E96-0F5E-4526-3894-D9DF7DB1950C}" created="2025-01-12T15:59:17.532">
    <pc:sldMkLst xmlns:pc="http://schemas.microsoft.com/office/powerpoint/2013/main/command">
      <pc:docMk/>
      <pc:sldMk cId="3614073984" sldId="715"/>
    </pc:sldMkLst>
    <p188:txBody>
      <a:bodyPr/>
      <a:lstStyle/>
      <a:p>
        <a:r>
          <a:rPr lang="de-AT"/>
          <a:t>Approx. 45 min</a:t>
        </a:r>
      </a:p>
    </p188:txBody>
  </p188:cm>
</p188:cmLst>
</file>

<file path=ppt/comments/modernComment_325_1782F20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1B764CE-EA69-7F40-B128-06F8B9D88E99}" authorId="{6AAF5E96-0F5E-4526-3894-D9DF7DB1950C}" created="2025-01-12T15:59:17.532">
    <pc:sldMkLst xmlns:pc="http://schemas.microsoft.com/office/powerpoint/2013/main/command">
      <pc:docMk/>
      <pc:sldMk cId="3614073984" sldId="715"/>
    </pc:sldMkLst>
    <p188:txBody>
      <a:bodyPr/>
      <a:lstStyle/>
      <a:p>
        <a:r>
          <a:rPr lang="de-AT"/>
          <a:t>Approx. 45 min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339587-6673-417D-A719-2C249C2F35CF}" type="datetimeFigureOut">
              <a:rPr lang="de-AT" smtClean="0"/>
              <a:t>25.02.25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54086B-B138-4A3E-85DC-A9BE7B315020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85469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4086B-B138-4A3E-85DC-A9BE7B315020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02846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4086B-B138-4A3E-85DC-A9BE7B315020}" type="slidenum">
              <a:rPr lang="de-AT" smtClean="0"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64685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9CEAE-913D-9F4D-749E-50800A830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5DCCB4-A9A5-9F07-CAB5-C89E9E1A44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73A375-E094-0D13-61CF-2042C6BEC2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3D696-D866-8DBD-35AB-9A7C6C5F88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4086B-B138-4A3E-85DC-A9BE7B315020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21081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AE87D7B6-CCC9-6F41-920E-775EB1B73EFF}"/>
              </a:ext>
            </a:extLst>
          </p:cNvPr>
          <p:cNvSpPr/>
          <p:nvPr userDrawn="1"/>
        </p:nvSpPr>
        <p:spPr>
          <a:xfrm>
            <a:off x="6997701" y="-1"/>
            <a:ext cx="5194300" cy="6858001"/>
          </a:xfrm>
          <a:prstGeom prst="rect">
            <a:avLst/>
          </a:prstGeom>
          <a:solidFill>
            <a:srgbClr val="9AC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459DF94-3C06-CE44-95C9-030CF275DE96}"/>
              </a:ext>
            </a:extLst>
          </p:cNvPr>
          <p:cNvSpPr/>
          <p:nvPr userDrawn="1"/>
        </p:nvSpPr>
        <p:spPr>
          <a:xfrm>
            <a:off x="0" y="0"/>
            <a:ext cx="7047571" cy="5107259"/>
          </a:xfrm>
          <a:prstGeom prst="rect">
            <a:avLst/>
          </a:prstGeom>
          <a:solidFill>
            <a:srgbClr val="C0A1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5C3AC47-C207-6E4A-A854-C62EF7EFD7E3}"/>
              </a:ext>
            </a:extLst>
          </p:cNvPr>
          <p:cNvSpPr/>
          <p:nvPr userDrawn="1"/>
        </p:nvSpPr>
        <p:spPr>
          <a:xfrm>
            <a:off x="-1" y="5107259"/>
            <a:ext cx="7047571" cy="1750741"/>
          </a:xfrm>
          <a:prstGeom prst="rect">
            <a:avLst/>
          </a:prstGeom>
          <a:solidFill>
            <a:srgbClr val="FFD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48E9BB3-7E63-A44D-A165-D6A7CF70CF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0152" y="368300"/>
            <a:ext cx="1503556" cy="1503556"/>
          </a:xfrm>
          <a:prstGeom prst="rect">
            <a:avLst/>
          </a:prstGeom>
        </p:spPr>
      </p:pic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BAC2916B-617B-EA4A-AF07-5419FA25F9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2908" y="3752025"/>
            <a:ext cx="5686785" cy="122580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Titelfolie Überschrift 1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3C8F07F7-4AF6-7844-89E0-DC259179FC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8" y="5315905"/>
            <a:ext cx="5686785" cy="122580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921CC9-102C-354E-9CE6-FC36CD10B9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3342" y="369129"/>
            <a:ext cx="1868355" cy="64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3995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4156">
          <p15:clr>
            <a:srgbClr val="FBAE40"/>
          </p15:clr>
        </p15:guide>
        <p15:guide id="5" orient="horz" pos="232">
          <p15:clr>
            <a:srgbClr val="FBAE40"/>
          </p15:clr>
        </p15:guide>
        <p15:guide id="7" pos="7446">
          <p15:clr>
            <a:srgbClr val="FBAE40"/>
          </p15:clr>
        </p15:guide>
        <p15:guide id="8" pos="25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oder Kapitel_4">
    <p:bg>
      <p:bgPr>
        <a:solidFill>
          <a:srgbClr val="9AC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3459DF94-3C06-CE44-95C9-030CF275DE9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AC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831FAD21-4BCE-E248-828A-2AE196F795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8389364" cy="3933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7600"/>
              </a:lnSpc>
              <a:spcBef>
                <a:spcPts val="0"/>
              </a:spcBef>
              <a:spcAft>
                <a:spcPts val="600"/>
              </a:spcAft>
              <a:buNone/>
              <a:defRPr sz="7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Zitat oder Kapitel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7565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_Folie_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96B7C7A7-E104-F742-8A3A-4EE7F0D180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28400" y="4993200"/>
            <a:ext cx="1503556" cy="15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729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zelne_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768DE0C-60A9-114E-A323-A8B5CD45B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451113"/>
            <a:ext cx="8933224" cy="465151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lnSpc>
                <a:spcPts val="3400"/>
              </a:lnSpc>
              <a:spcBef>
                <a:spcPts val="0"/>
              </a:spcBef>
              <a:spcAft>
                <a:spcPts val="600"/>
              </a:spcAft>
              <a:buSzPct val="120000"/>
              <a:buFont typeface="Wingdings" pitchFamily="2" charset="2"/>
              <a:buChar char="§"/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ts val="3400"/>
              </a:lnSpc>
              <a:spcAft>
                <a:spcPts val="0"/>
              </a:spcAft>
              <a:buFont typeface="Wingdings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r>
              <a:rPr lang="de-DE" dirty="0"/>
              <a:t> Punkt 1</a:t>
            </a:r>
          </a:p>
          <a:p>
            <a:pPr lvl="0"/>
            <a:r>
              <a:rPr lang="de-DE" dirty="0"/>
              <a:t> Punkt 2
 Punkt 3</a:t>
            </a:r>
          </a:p>
          <a:p>
            <a:pPr lvl="1"/>
            <a:r>
              <a:rPr lang="de-DE" dirty="0"/>
              <a:t> Unterpunkt</a:t>
            </a:r>
          </a:p>
          <a:p>
            <a:pPr lvl="1"/>
            <a:r>
              <a:rPr lang="de-DE" dirty="0"/>
              <a:t> Unterpunkt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E940482-9150-D444-902A-A91A745BC5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28400" y="4993200"/>
            <a:ext cx="1503556" cy="1503556"/>
          </a:xfrm>
          <a:prstGeom prst="rect">
            <a:avLst/>
          </a:prstGeom>
        </p:spPr>
      </p:pic>
      <p:sp>
        <p:nvSpPr>
          <p:cNvPr id="10" name="Titel 9">
            <a:extLst>
              <a:ext uri="{FF2B5EF4-FFF2-40B4-BE49-F238E27FC236}">
                <a16:creationId xmlns:a16="http://schemas.microsoft.com/office/drawing/2014/main" id="{4E371511-A761-BA47-B74B-E898BAA680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1245"/>
            <a:ext cx="8933224" cy="833812"/>
          </a:xfrm>
          <a:prstGeom prst="rect">
            <a:avLst/>
          </a:prstGeom>
        </p:spPr>
        <p:txBody>
          <a:bodyPr/>
          <a:lstStyle>
            <a:lvl1pPr>
              <a:lnSpc>
                <a:spcPts val="4000"/>
              </a:lnSpc>
              <a:defRPr sz="3600" b="1" i="0" cap="none" spc="0" baseline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8" name="Fußzeilenplatzhalter 1">
            <a:extLst>
              <a:ext uri="{FF2B5EF4-FFF2-40B4-BE49-F238E27FC236}">
                <a16:creationId xmlns:a16="http://schemas.microsoft.com/office/drawing/2014/main" id="{D70217D8-0940-104C-8363-B812585221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39347" y="6259298"/>
            <a:ext cx="7560000" cy="252000"/>
          </a:xfrm>
          <a:prstGeom prst="rect">
            <a:avLst/>
          </a:prstGeom>
        </p:spPr>
        <p:txBody>
          <a:bodyPr/>
          <a:lstStyle>
            <a:lvl1pPr>
              <a:defRPr lang="de-DE" sz="1100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dirty="0"/>
              <a:t>© FHV – Name – </a:t>
            </a:r>
            <a:r>
              <a:rPr lang="en-GB" dirty="0" err="1"/>
              <a:t>Lehrveranstaltung</a:t>
            </a:r>
            <a:r>
              <a:rPr lang="en-GB" dirty="0"/>
              <a:t> – Semester</a:t>
            </a: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EA0963EC-4099-F943-B350-C09A3ECE540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0000" y="6259298"/>
            <a:ext cx="1008000" cy="252000"/>
          </a:xfrm>
          <a:prstGeom prst="rect">
            <a:avLst/>
          </a:prstGeom>
        </p:spPr>
        <p:txBody>
          <a:bodyPr/>
          <a:lstStyle>
            <a:lvl1pPr>
              <a:defRPr lang="de-AT" sz="1100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dirty="0" err="1"/>
              <a:t>Seite</a:t>
            </a:r>
            <a:r>
              <a:rPr lang="en-GB" dirty="0"/>
              <a:t> </a:t>
            </a:r>
            <a:fld id="{D443D198-3BD8-9B40-B32A-21AB276A321F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9284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0" userDrawn="1">
          <p15:clr>
            <a:srgbClr val="FBAE40"/>
          </p15:clr>
        </p15:guide>
        <p15:guide id="2" pos="211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ängere_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768DE0C-60A9-114E-A323-A8B5CD45B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440001"/>
            <a:ext cx="8933224" cy="466262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lnSpc>
                <a:spcPts val="3400"/>
              </a:lnSpc>
              <a:spcBef>
                <a:spcPts val="0"/>
              </a:spcBef>
              <a:spcAft>
                <a:spcPts val="600"/>
              </a:spcAft>
              <a:buSzPct val="120000"/>
              <a:buFont typeface="Wingdings" pitchFamily="2" charset="2"/>
              <a:buChar char="§"/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100000"/>
              </a:lnSpc>
              <a:buFont typeface="Wingdings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/>
            </a:lvl3pPr>
          </a:lstStyle>
          <a:p>
            <a:r>
              <a:rPr lang="de-DE" dirty="0"/>
              <a:t> Ganzer Satz oder Absatz.</a:t>
            </a:r>
          </a:p>
          <a:p>
            <a:r>
              <a:rPr lang="de-DE" dirty="0"/>
              <a:t> Ganzer Satz oder Absatz. Der Satz</a:t>
            </a:r>
            <a:br>
              <a:rPr lang="de-DE" dirty="0"/>
            </a:br>
            <a:r>
              <a:rPr lang="de-DE" dirty="0"/>
              <a:t> kann auch länger sein.</a:t>
            </a:r>
          </a:p>
          <a:p>
            <a:pPr lvl="1"/>
            <a:r>
              <a:rPr lang="de-DE"/>
              <a:t>Unterpunkt</a:t>
            </a:r>
            <a:endParaRPr lang="de-DE" dirty="0"/>
          </a:p>
          <a:p>
            <a:pPr lvl="2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09CDAE5-CD32-EF4F-A8BB-2DFDB51C79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28400" y="4993200"/>
            <a:ext cx="1503556" cy="1503556"/>
          </a:xfrm>
          <a:prstGeom prst="rect">
            <a:avLst/>
          </a:prstGeom>
        </p:spPr>
      </p:pic>
      <p:sp>
        <p:nvSpPr>
          <p:cNvPr id="8" name="Titel 9">
            <a:extLst>
              <a:ext uri="{FF2B5EF4-FFF2-40B4-BE49-F238E27FC236}">
                <a16:creationId xmlns:a16="http://schemas.microsoft.com/office/drawing/2014/main" id="{2E361231-3EE8-AA4B-BD19-102181D3CF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1245"/>
            <a:ext cx="8933224" cy="833812"/>
          </a:xfrm>
          <a:prstGeom prst="rect">
            <a:avLst/>
          </a:prstGeom>
        </p:spPr>
        <p:txBody>
          <a:bodyPr/>
          <a:lstStyle>
            <a:lvl1pPr>
              <a:lnSpc>
                <a:spcPts val="4000"/>
              </a:lnSpc>
              <a:defRPr sz="3600" b="1" i="0" cap="none" spc="0" baseline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9" name="Fußzeilenplatzhalter 1">
            <a:extLst>
              <a:ext uri="{FF2B5EF4-FFF2-40B4-BE49-F238E27FC236}">
                <a16:creationId xmlns:a16="http://schemas.microsoft.com/office/drawing/2014/main" id="{025248C4-4B86-664F-9E59-14612EED0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39347" y="6259298"/>
            <a:ext cx="7560000" cy="252000"/>
          </a:xfrm>
          <a:prstGeom prst="rect">
            <a:avLst/>
          </a:prstGeom>
        </p:spPr>
        <p:txBody>
          <a:bodyPr/>
          <a:lstStyle>
            <a:lvl1pPr>
              <a:defRPr lang="de-DE" sz="1100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dirty="0"/>
              <a:t>© FHV – Name – </a:t>
            </a:r>
            <a:r>
              <a:rPr lang="en-GB" dirty="0" err="1"/>
              <a:t>Lehrveranstaltung</a:t>
            </a:r>
            <a:r>
              <a:rPr lang="en-GB" dirty="0"/>
              <a:t> – Semester</a:t>
            </a:r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33DFEF30-F9D4-F143-B64E-71168FF526E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0000" y="6259298"/>
            <a:ext cx="1008000" cy="252000"/>
          </a:xfrm>
          <a:prstGeom prst="rect">
            <a:avLst/>
          </a:prstGeom>
        </p:spPr>
        <p:txBody>
          <a:bodyPr/>
          <a:lstStyle>
            <a:lvl1pPr>
              <a:defRPr lang="de-AT" sz="1100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dirty="0" err="1"/>
              <a:t>Seite</a:t>
            </a:r>
            <a:r>
              <a:rPr lang="en-GB" dirty="0"/>
              <a:t> </a:t>
            </a:r>
            <a:fld id="{D443D198-3BD8-9B40-B32A-21AB276A321F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83557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Absat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768DE0C-60A9-114E-A323-A8B5CD45B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440001"/>
            <a:ext cx="8933224" cy="46626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spcBef>
                <a:spcPts val="0"/>
              </a:spcBef>
              <a:spcAft>
                <a:spcPts val="600"/>
              </a:spcAft>
              <a:buSzPct val="120000"/>
              <a:buFont typeface="Wingdings" pitchFamily="2" charset="2"/>
              <a:buNone/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100000"/>
              </a:lnSpc>
              <a:buFont typeface="Wingdings" pitchFamily="2" charset="2"/>
              <a:buChar char="§"/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r>
              <a:rPr lang="de-DE" dirty="0"/>
              <a:t>Ganzer Absatz zum Inhalt über mehrere Zeilen. Hier kommt ein Textblock.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290A960-B63E-544D-A4EE-572FC172A7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28400" y="4993200"/>
            <a:ext cx="1503556" cy="1503556"/>
          </a:xfrm>
          <a:prstGeom prst="rect">
            <a:avLst/>
          </a:prstGeom>
        </p:spPr>
      </p:pic>
      <p:sp>
        <p:nvSpPr>
          <p:cNvPr id="8" name="Titel 9">
            <a:extLst>
              <a:ext uri="{FF2B5EF4-FFF2-40B4-BE49-F238E27FC236}">
                <a16:creationId xmlns:a16="http://schemas.microsoft.com/office/drawing/2014/main" id="{CE0D26B6-BD4D-B545-B56F-EB3900ECE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1245"/>
            <a:ext cx="8933224" cy="833812"/>
          </a:xfrm>
          <a:prstGeom prst="rect">
            <a:avLst/>
          </a:prstGeom>
        </p:spPr>
        <p:txBody>
          <a:bodyPr/>
          <a:lstStyle>
            <a:lvl1pPr>
              <a:lnSpc>
                <a:spcPts val="4000"/>
              </a:lnSpc>
              <a:defRPr sz="3600" b="1" i="0" cap="none" spc="0" baseline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9" name="Fußzeilenplatzhalter 1">
            <a:extLst>
              <a:ext uri="{FF2B5EF4-FFF2-40B4-BE49-F238E27FC236}">
                <a16:creationId xmlns:a16="http://schemas.microsoft.com/office/drawing/2014/main" id="{088C77D7-686F-2B4D-83BD-7220E83DFB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39347" y="6259298"/>
            <a:ext cx="7560000" cy="252000"/>
          </a:xfrm>
          <a:prstGeom prst="rect">
            <a:avLst/>
          </a:prstGeom>
        </p:spPr>
        <p:txBody>
          <a:bodyPr/>
          <a:lstStyle>
            <a:lvl1pPr>
              <a:defRPr lang="de-DE" sz="1100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dirty="0"/>
              <a:t>© FHV – Name – </a:t>
            </a:r>
            <a:r>
              <a:rPr lang="en-GB" dirty="0" err="1"/>
              <a:t>Lehrveranstaltung</a:t>
            </a:r>
            <a:r>
              <a:rPr lang="en-GB" dirty="0"/>
              <a:t> – Semester</a:t>
            </a:r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FB968468-2BFF-1645-95FF-B2451838FE3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0000" y="6259298"/>
            <a:ext cx="1008000" cy="252000"/>
          </a:xfrm>
          <a:prstGeom prst="rect">
            <a:avLst/>
          </a:prstGeom>
        </p:spPr>
        <p:txBody>
          <a:bodyPr/>
          <a:lstStyle>
            <a:lvl1pPr>
              <a:defRPr lang="de-AT" sz="1100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dirty="0" err="1"/>
              <a:t>Seite</a:t>
            </a:r>
            <a:r>
              <a:rPr lang="en-GB" dirty="0"/>
              <a:t> </a:t>
            </a:r>
            <a:fld id="{D443D198-3BD8-9B40-B32A-21AB276A321F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53908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768DE0C-60A9-114E-A323-A8B5CD45B5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440000"/>
            <a:ext cx="4232740" cy="46626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spcBef>
                <a:spcPts val="0"/>
              </a:spcBef>
              <a:spcAft>
                <a:spcPts val="600"/>
              </a:spcAft>
              <a:buSzPct val="120000"/>
              <a:buFont typeface="Wingdings" pitchFamily="2" charset="2"/>
              <a:buNone/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100000"/>
              </a:lnSpc>
              <a:buFont typeface="Wingdings" pitchFamily="2" charset="2"/>
              <a:buChar char="§"/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r>
              <a:rPr lang="de-DE" dirty="0"/>
              <a:t>Ganzer Absatz zum Inhalt über mehrere Zeilen. Hier kommt ein Textblock.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8E4AA3E-24ED-2F49-8DF0-0DBDD2DDEE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28400" y="4993200"/>
            <a:ext cx="1503556" cy="1503556"/>
          </a:xfrm>
          <a:prstGeom prst="rect">
            <a:avLst/>
          </a:prstGeom>
        </p:spPr>
      </p:pic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1941DC95-7B1E-D74D-85D6-44F465D5E9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53217" y="360000"/>
            <a:ext cx="4370067" cy="57426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9" name="Titel 9">
            <a:extLst>
              <a:ext uri="{FF2B5EF4-FFF2-40B4-BE49-F238E27FC236}">
                <a16:creationId xmlns:a16="http://schemas.microsoft.com/office/drawing/2014/main" id="{97A7F19C-1DBF-B642-89FC-1D4B4C4787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1" y="361245"/>
            <a:ext cx="4232740" cy="833812"/>
          </a:xfrm>
          <a:prstGeom prst="rect">
            <a:avLst/>
          </a:prstGeom>
        </p:spPr>
        <p:txBody>
          <a:bodyPr/>
          <a:lstStyle>
            <a:lvl1pPr>
              <a:lnSpc>
                <a:spcPts val="4000"/>
              </a:lnSpc>
              <a:defRPr sz="3600" b="1" i="0" cap="none" spc="0" baseline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11" name="Fußzeilenplatzhalter 1">
            <a:extLst>
              <a:ext uri="{FF2B5EF4-FFF2-40B4-BE49-F238E27FC236}">
                <a16:creationId xmlns:a16="http://schemas.microsoft.com/office/drawing/2014/main" id="{157DFD32-9ED7-FA4B-862B-5F01A68A91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39347" y="6259298"/>
            <a:ext cx="7560000" cy="252000"/>
          </a:xfrm>
          <a:prstGeom prst="rect">
            <a:avLst/>
          </a:prstGeom>
        </p:spPr>
        <p:txBody>
          <a:bodyPr/>
          <a:lstStyle>
            <a:lvl1pPr>
              <a:defRPr lang="de-DE" sz="1100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dirty="0"/>
              <a:t>© FHV – Name – </a:t>
            </a:r>
            <a:r>
              <a:rPr lang="en-GB" dirty="0" err="1"/>
              <a:t>Lehrveranstaltung</a:t>
            </a:r>
            <a:r>
              <a:rPr lang="en-GB" dirty="0"/>
              <a:t> – Semester</a:t>
            </a:r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75530193-DACF-E846-9486-023293024EE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0000" y="6259298"/>
            <a:ext cx="1008000" cy="252000"/>
          </a:xfrm>
          <a:prstGeom prst="rect">
            <a:avLst/>
          </a:prstGeom>
        </p:spPr>
        <p:txBody>
          <a:bodyPr/>
          <a:lstStyle>
            <a:lvl1pPr>
              <a:defRPr lang="de-AT" sz="1100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dirty="0" err="1"/>
              <a:t>Seite</a:t>
            </a:r>
            <a:r>
              <a:rPr lang="en-GB" dirty="0"/>
              <a:t> </a:t>
            </a:r>
            <a:fld id="{D443D198-3BD8-9B40-B32A-21AB276A321F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6334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_quer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B34064E5-22AA-C84A-AC5B-27B0B699D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0045" y="360001"/>
            <a:ext cx="8933180" cy="5742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1252570-3950-6B4C-865D-0E5A8B3465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28400" y="4993200"/>
            <a:ext cx="1503556" cy="1503556"/>
          </a:xfrm>
          <a:prstGeom prst="rect">
            <a:avLst/>
          </a:prstGeom>
        </p:spPr>
      </p:pic>
      <p:sp>
        <p:nvSpPr>
          <p:cNvPr id="7" name="Fußzeilenplatzhalter 1">
            <a:extLst>
              <a:ext uri="{FF2B5EF4-FFF2-40B4-BE49-F238E27FC236}">
                <a16:creationId xmlns:a16="http://schemas.microsoft.com/office/drawing/2014/main" id="{AE33A386-D18B-AB4D-A735-8D1B8EFE5E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39347" y="6259298"/>
            <a:ext cx="7560000" cy="252000"/>
          </a:xfrm>
          <a:prstGeom prst="rect">
            <a:avLst/>
          </a:prstGeom>
        </p:spPr>
        <p:txBody>
          <a:bodyPr/>
          <a:lstStyle>
            <a:lvl1pPr>
              <a:defRPr lang="de-DE" sz="1100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dirty="0"/>
              <a:t>© FHV – Name – </a:t>
            </a:r>
            <a:r>
              <a:rPr lang="en-GB" dirty="0" err="1"/>
              <a:t>Lehrveranstaltung</a:t>
            </a:r>
            <a:r>
              <a:rPr lang="en-GB" dirty="0"/>
              <a:t> – Semester</a:t>
            </a:r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31C8B32F-4D56-174E-A771-87E210D8553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0000" y="6259298"/>
            <a:ext cx="1008000" cy="252000"/>
          </a:xfrm>
          <a:prstGeom prst="rect">
            <a:avLst/>
          </a:prstGeom>
        </p:spPr>
        <p:txBody>
          <a:bodyPr/>
          <a:lstStyle>
            <a:lvl1pPr>
              <a:defRPr lang="de-AT" sz="1100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dirty="0" err="1"/>
              <a:t>Seite</a:t>
            </a:r>
            <a:r>
              <a:rPr lang="en-GB" dirty="0"/>
              <a:t> </a:t>
            </a:r>
            <a:fld id="{D443D198-3BD8-9B40-B32A-21AB276A321F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59807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1B8B188-9AA2-E34D-A68A-79D44DDB5C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28400" y="4993200"/>
            <a:ext cx="1503556" cy="1503556"/>
          </a:xfrm>
          <a:prstGeom prst="rect">
            <a:avLst/>
          </a:prstGeom>
        </p:spPr>
      </p:pic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1EF1C089-A2A0-C94A-8963-27C765AB8B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22872" y="360000"/>
            <a:ext cx="4370067" cy="57426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1" name="Bildplatzhalter 3">
            <a:extLst>
              <a:ext uri="{FF2B5EF4-FFF2-40B4-BE49-F238E27FC236}">
                <a16:creationId xmlns:a16="http://schemas.microsoft.com/office/drawing/2014/main" id="{86F54EBA-4E84-C741-9BF8-C2DF3217952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0044" y="360000"/>
            <a:ext cx="4370067" cy="57426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6" name="Fußzeilenplatzhalter 1">
            <a:extLst>
              <a:ext uri="{FF2B5EF4-FFF2-40B4-BE49-F238E27FC236}">
                <a16:creationId xmlns:a16="http://schemas.microsoft.com/office/drawing/2014/main" id="{9D187ECE-999E-674E-A268-D4D6A91F07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39347" y="6259298"/>
            <a:ext cx="7560000" cy="252000"/>
          </a:xfrm>
          <a:prstGeom prst="rect">
            <a:avLst/>
          </a:prstGeom>
        </p:spPr>
        <p:txBody>
          <a:bodyPr/>
          <a:lstStyle>
            <a:lvl1pPr>
              <a:defRPr lang="de-DE" sz="1100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dirty="0"/>
              <a:t>© FHV – Name – </a:t>
            </a:r>
            <a:r>
              <a:rPr lang="en-GB" dirty="0" err="1"/>
              <a:t>Lehrveranstaltung</a:t>
            </a:r>
            <a:r>
              <a:rPr lang="en-GB" dirty="0"/>
              <a:t> – Semester</a:t>
            </a:r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E471B505-BE7F-CD46-9CC3-EFAD2D707E0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0000" y="6259298"/>
            <a:ext cx="1008000" cy="252000"/>
          </a:xfrm>
          <a:prstGeom prst="rect">
            <a:avLst/>
          </a:prstGeom>
        </p:spPr>
        <p:txBody>
          <a:bodyPr/>
          <a:lstStyle>
            <a:lvl1pPr>
              <a:defRPr lang="de-AT" sz="1100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dirty="0" err="1"/>
              <a:t>Seite</a:t>
            </a:r>
            <a:r>
              <a:rPr lang="en-GB" dirty="0"/>
              <a:t> </a:t>
            </a:r>
            <a:fld id="{D443D198-3BD8-9B40-B32A-21AB276A321F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3935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use / Abschlus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3459DF94-3C06-CE44-95C9-030CF275DE96}"/>
              </a:ext>
            </a:extLst>
          </p:cNvPr>
          <p:cNvSpPr/>
          <p:nvPr userDrawn="1"/>
        </p:nvSpPr>
        <p:spPr>
          <a:xfrm>
            <a:off x="0" y="0"/>
            <a:ext cx="7047571" cy="5107259"/>
          </a:xfrm>
          <a:prstGeom prst="rect">
            <a:avLst/>
          </a:prstGeom>
          <a:solidFill>
            <a:srgbClr val="ED6E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5C3AC47-C207-6E4A-A854-C62EF7EFD7E3}"/>
              </a:ext>
            </a:extLst>
          </p:cNvPr>
          <p:cNvSpPr/>
          <p:nvPr userDrawn="1"/>
        </p:nvSpPr>
        <p:spPr>
          <a:xfrm>
            <a:off x="0" y="5107259"/>
            <a:ext cx="7047571" cy="1750741"/>
          </a:xfrm>
          <a:prstGeom prst="rect">
            <a:avLst/>
          </a:prstGeom>
          <a:solidFill>
            <a:srgbClr val="FFD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E87D7B6-CCC9-6F41-920E-775EB1B73EFF}"/>
              </a:ext>
            </a:extLst>
          </p:cNvPr>
          <p:cNvSpPr/>
          <p:nvPr userDrawn="1"/>
        </p:nvSpPr>
        <p:spPr>
          <a:xfrm>
            <a:off x="7047571" y="0"/>
            <a:ext cx="5144429" cy="6858001"/>
          </a:xfrm>
          <a:prstGeom prst="rect">
            <a:avLst/>
          </a:prstGeom>
          <a:solidFill>
            <a:srgbClr val="9AC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114F622B-6A6B-0F40-AD79-922EC5E920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28400" y="4993200"/>
            <a:ext cx="1503556" cy="15035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96D2A40-D362-FA49-9EB0-CC774A821B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8" y="355572"/>
            <a:ext cx="5686784" cy="1220681"/>
          </a:xfrm>
          <a:prstGeom prst="rect">
            <a:avLst/>
          </a:prstGeom>
        </p:spPr>
        <p:txBody>
          <a:bodyPr/>
          <a:lstStyle>
            <a:lvl1pPr>
              <a:lnSpc>
                <a:spcPts val="4000"/>
              </a:lnSpc>
              <a:defRPr sz="3500" b="1">
                <a:latin typeface="+mj-lt"/>
              </a:defRPr>
            </a:lvl1pPr>
          </a:lstStyle>
          <a:p>
            <a:r>
              <a:rPr lang="de-DE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42329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4156">
          <p15:clr>
            <a:srgbClr val="FBAE40"/>
          </p15:clr>
        </p15:guide>
        <p15:guide id="5" orient="horz" pos="232">
          <p15:clr>
            <a:srgbClr val="FBAE40"/>
          </p15:clr>
        </p15:guide>
        <p15:guide id="7" pos="7446">
          <p15:clr>
            <a:srgbClr val="FBAE40"/>
          </p15:clr>
        </p15:guide>
        <p15:guide id="8" pos="16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use / Abschlus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3459DF94-3C06-CE44-95C9-030CF275DE96}"/>
              </a:ext>
            </a:extLst>
          </p:cNvPr>
          <p:cNvSpPr/>
          <p:nvPr userDrawn="1"/>
        </p:nvSpPr>
        <p:spPr>
          <a:xfrm>
            <a:off x="0" y="0"/>
            <a:ext cx="7047571" cy="5107259"/>
          </a:xfrm>
          <a:prstGeom prst="rect">
            <a:avLst/>
          </a:prstGeom>
          <a:solidFill>
            <a:srgbClr val="FFD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5C3AC47-C207-6E4A-A854-C62EF7EFD7E3}"/>
              </a:ext>
            </a:extLst>
          </p:cNvPr>
          <p:cNvSpPr/>
          <p:nvPr userDrawn="1"/>
        </p:nvSpPr>
        <p:spPr>
          <a:xfrm>
            <a:off x="0" y="5107259"/>
            <a:ext cx="7047571" cy="1750741"/>
          </a:xfrm>
          <a:prstGeom prst="rect">
            <a:avLst/>
          </a:prstGeom>
          <a:solidFill>
            <a:srgbClr val="9AC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E87D7B6-CCC9-6F41-920E-775EB1B73EFF}"/>
              </a:ext>
            </a:extLst>
          </p:cNvPr>
          <p:cNvSpPr/>
          <p:nvPr userDrawn="1"/>
        </p:nvSpPr>
        <p:spPr>
          <a:xfrm>
            <a:off x="7047571" y="-1"/>
            <a:ext cx="5144429" cy="6858001"/>
          </a:xfrm>
          <a:prstGeom prst="rect">
            <a:avLst/>
          </a:prstGeom>
          <a:solidFill>
            <a:srgbClr val="C0A1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ACAB97D-FBC4-3147-B6CD-7D0CACAA03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28400" y="4993200"/>
            <a:ext cx="1503556" cy="1503556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E1F669FF-41F4-3649-8D86-2F8E295282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8" y="355572"/>
            <a:ext cx="5686784" cy="1220681"/>
          </a:xfrm>
          <a:prstGeom prst="rect">
            <a:avLst/>
          </a:prstGeom>
        </p:spPr>
        <p:txBody>
          <a:bodyPr/>
          <a:lstStyle>
            <a:lvl1pPr>
              <a:lnSpc>
                <a:spcPts val="4000"/>
              </a:lnSpc>
              <a:defRPr sz="3500" b="1">
                <a:latin typeface="+mj-lt"/>
              </a:defRPr>
            </a:lvl1pPr>
          </a:lstStyle>
          <a:p>
            <a:r>
              <a:rPr lang="de-DE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12783376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3459DF94-3C06-CE44-95C9-030CF275DE96}"/>
              </a:ext>
            </a:extLst>
          </p:cNvPr>
          <p:cNvSpPr/>
          <p:nvPr userDrawn="1"/>
        </p:nvSpPr>
        <p:spPr>
          <a:xfrm>
            <a:off x="0" y="0"/>
            <a:ext cx="7047571" cy="5107259"/>
          </a:xfrm>
          <a:prstGeom prst="rect">
            <a:avLst/>
          </a:prstGeom>
          <a:solidFill>
            <a:srgbClr val="ED6E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5C3AC47-C207-6E4A-A854-C62EF7EFD7E3}"/>
              </a:ext>
            </a:extLst>
          </p:cNvPr>
          <p:cNvSpPr/>
          <p:nvPr userDrawn="1"/>
        </p:nvSpPr>
        <p:spPr>
          <a:xfrm>
            <a:off x="0" y="5107259"/>
            <a:ext cx="7047571" cy="1750741"/>
          </a:xfrm>
          <a:prstGeom prst="rect">
            <a:avLst/>
          </a:prstGeom>
          <a:solidFill>
            <a:srgbClr val="C0A1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E87D7B6-CCC9-6F41-920E-775EB1B73EFF}"/>
              </a:ext>
            </a:extLst>
          </p:cNvPr>
          <p:cNvSpPr/>
          <p:nvPr userDrawn="1"/>
        </p:nvSpPr>
        <p:spPr>
          <a:xfrm>
            <a:off x="7047571" y="0"/>
            <a:ext cx="5144429" cy="6858001"/>
          </a:xfrm>
          <a:prstGeom prst="rect">
            <a:avLst/>
          </a:prstGeom>
          <a:solidFill>
            <a:srgbClr val="FFD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48E9BB3-7E63-A44D-A165-D6A7CF70CF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0152" y="1240759"/>
            <a:ext cx="1503556" cy="1503556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7A5B86AF-B266-D044-9E9C-5EAC8D79A1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2908" y="3752025"/>
            <a:ext cx="5686785" cy="122580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Titelfolie Überschrift 1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4148B4CC-C7B6-F440-863B-919D48EA5E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8" y="5315905"/>
            <a:ext cx="5686785" cy="122580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B9DA9277-0C79-434C-B83E-F7887E069C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3342" y="369129"/>
            <a:ext cx="1868355" cy="64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171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4156" userDrawn="1">
          <p15:clr>
            <a:srgbClr val="FBAE40"/>
          </p15:clr>
        </p15:guide>
        <p15:guide id="5" orient="horz" pos="232" userDrawn="1">
          <p15:clr>
            <a:srgbClr val="FBAE40"/>
          </p15:clr>
        </p15:guide>
        <p15:guide id="7" pos="7446" userDrawn="1">
          <p15:clr>
            <a:srgbClr val="FBAE40"/>
          </p15:clr>
        </p15:guide>
        <p15:guide id="8" pos="166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use / Abschlus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3459DF94-3C06-CE44-95C9-030CF275DE96}"/>
              </a:ext>
            </a:extLst>
          </p:cNvPr>
          <p:cNvSpPr/>
          <p:nvPr userDrawn="1"/>
        </p:nvSpPr>
        <p:spPr>
          <a:xfrm>
            <a:off x="-1" y="0"/>
            <a:ext cx="7047571" cy="5107259"/>
          </a:xfrm>
          <a:prstGeom prst="rect">
            <a:avLst/>
          </a:prstGeom>
          <a:solidFill>
            <a:srgbClr val="9AC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5C3AC47-C207-6E4A-A854-C62EF7EFD7E3}"/>
              </a:ext>
            </a:extLst>
          </p:cNvPr>
          <p:cNvSpPr/>
          <p:nvPr userDrawn="1"/>
        </p:nvSpPr>
        <p:spPr>
          <a:xfrm>
            <a:off x="0" y="5107259"/>
            <a:ext cx="7047571" cy="1750741"/>
          </a:xfrm>
          <a:prstGeom prst="rect">
            <a:avLst/>
          </a:prstGeom>
          <a:solidFill>
            <a:srgbClr val="FFD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E87D7B6-CCC9-6F41-920E-775EB1B73EFF}"/>
              </a:ext>
            </a:extLst>
          </p:cNvPr>
          <p:cNvSpPr/>
          <p:nvPr userDrawn="1"/>
        </p:nvSpPr>
        <p:spPr>
          <a:xfrm>
            <a:off x="7047570" y="0"/>
            <a:ext cx="5144429" cy="6858001"/>
          </a:xfrm>
          <a:prstGeom prst="rect">
            <a:avLst/>
          </a:prstGeom>
          <a:solidFill>
            <a:srgbClr val="ED6E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E46E52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BBE545D-7328-0946-B07A-AD9A5BDEEB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28400" y="4993200"/>
            <a:ext cx="1503556" cy="1503556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D6247AB-C4DF-4542-9F69-90AC119D18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8" y="355572"/>
            <a:ext cx="5686784" cy="1220681"/>
          </a:xfrm>
          <a:prstGeom prst="rect">
            <a:avLst/>
          </a:prstGeom>
        </p:spPr>
        <p:txBody>
          <a:bodyPr/>
          <a:lstStyle>
            <a:lvl1pPr>
              <a:lnSpc>
                <a:spcPts val="4000"/>
              </a:lnSpc>
              <a:defRPr sz="3500" b="1">
                <a:latin typeface="+mj-lt"/>
              </a:defRPr>
            </a:lvl1pPr>
          </a:lstStyle>
          <a:p>
            <a:r>
              <a:rPr lang="de-DE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2148462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4156">
          <p15:clr>
            <a:srgbClr val="FBAE40"/>
          </p15:clr>
        </p15:guide>
        <p15:guide id="7" pos="744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use / Abschlus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3459DF94-3C06-CE44-95C9-030CF275DE96}"/>
              </a:ext>
            </a:extLst>
          </p:cNvPr>
          <p:cNvSpPr/>
          <p:nvPr userDrawn="1"/>
        </p:nvSpPr>
        <p:spPr>
          <a:xfrm>
            <a:off x="-1" y="0"/>
            <a:ext cx="7047571" cy="5107259"/>
          </a:xfrm>
          <a:prstGeom prst="rect">
            <a:avLst/>
          </a:prstGeom>
          <a:solidFill>
            <a:srgbClr val="9AC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5C3AC47-C207-6E4A-A854-C62EF7EFD7E3}"/>
              </a:ext>
            </a:extLst>
          </p:cNvPr>
          <p:cNvSpPr/>
          <p:nvPr userDrawn="1"/>
        </p:nvSpPr>
        <p:spPr>
          <a:xfrm>
            <a:off x="0" y="5107259"/>
            <a:ext cx="7047571" cy="1750741"/>
          </a:xfrm>
          <a:prstGeom prst="rect">
            <a:avLst/>
          </a:prstGeom>
          <a:solidFill>
            <a:srgbClr val="FFD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E87D7B6-CCC9-6F41-920E-775EB1B73EFF}"/>
              </a:ext>
            </a:extLst>
          </p:cNvPr>
          <p:cNvSpPr/>
          <p:nvPr userDrawn="1"/>
        </p:nvSpPr>
        <p:spPr>
          <a:xfrm>
            <a:off x="7047570" y="0"/>
            <a:ext cx="5144429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E46E52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BBE545D-7328-0946-B07A-AD9A5BDEEB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28400" y="4993200"/>
            <a:ext cx="1503556" cy="1503556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18804F9F-5D82-6846-842F-F9004786E8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8" y="355572"/>
            <a:ext cx="5686784" cy="1220681"/>
          </a:xfrm>
          <a:prstGeom prst="rect">
            <a:avLst/>
          </a:prstGeom>
        </p:spPr>
        <p:txBody>
          <a:bodyPr/>
          <a:lstStyle>
            <a:lvl1pPr>
              <a:lnSpc>
                <a:spcPts val="4000"/>
              </a:lnSpc>
              <a:defRPr sz="3500" b="1">
                <a:latin typeface="+mj-lt"/>
              </a:defRPr>
            </a:lvl1pPr>
          </a:lstStyle>
          <a:p>
            <a:r>
              <a:rPr lang="de-DE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2801025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4156">
          <p15:clr>
            <a:srgbClr val="FBAE40"/>
          </p15:clr>
        </p15:guide>
        <p15:guide id="7" pos="744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use / Abschluss 2">
    <p:bg>
      <p:bgPr>
        <a:solidFill>
          <a:srgbClr val="C0A1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3459DF94-3C06-CE44-95C9-030CF275DE96}"/>
              </a:ext>
            </a:extLst>
          </p:cNvPr>
          <p:cNvSpPr/>
          <p:nvPr userDrawn="1"/>
        </p:nvSpPr>
        <p:spPr>
          <a:xfrm>
            <a:off x="-1" y="0"/>
            <a:ext cx="7047571" cy="5107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5C3AC47-C207-6E4A-A854-C62EF7EFD7E3}"/>
              </a:ext>
            </a:extLst>
          </p:cNvPr>
          <p:cNvSpPr/>
          <p:nvPr userDrawn="1"/>
        </p:nvSpPr>
        <p:spPr>
          <a:xfrm>
            <a:off x="0" y="5107259"/>
            <a:ext cx="7047571" cy="1750741"/>
          </a:xfrm>
          <a:prstGeom prst="rect">
            <a:avLst/>
          </a:prstGeom>
          <a:solidFill>
            <a:srgbClr val="FFD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E87D7B6-CCC9-6F41-920E-775EB1B73EFF}"/>
              </a:ext>
            </a:extLst>
          </p:cNvPr>
          <p:cNvSpPr/>
          <p:nvPr userDrawn="1"/>
        </p:nvSpPr>
        <p:spPr>
          <a:xfrm>
            <a:off x="7047570" y="0"/>
            <a:ext cx="5144429" cy="6858001"/>
          </a:xfrm>
          <a:prstGeom prst="rect">
            <a:avLst/>
          </a:prstGeom>
          <a:solidFill>
            <a:srgbClr val="C0A1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E46E52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C175180-171A-FA46-A32A-29417871A3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28400" y="4993200"/>
            <a:ext cx="1503556" cy="1503556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47BC2E58-06BA-CF45-9A66-64A1226B4E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8" y="355572"/>
            <a:ext cx="5686784" cy="1220681"/>
          </a:xfrm>
          <a:prstGeom prst="rect">
            <a:avLst/>
          </a:prstGeom>
        </p:spPr>
        <p:txBody>
          <a:bodyPr/>
          <a:lstStyle>
            <a:lvl1pPr>
              <a:lnSpc>
                <a:spcPts val="4000"/>
              </a:lnSpc>
              <a:defRPr sz="3500" b="1">
                <a:latin typeface="+mj-lt"/>
              </a:defRPr>
            </a:lvl1pPr>
          </a:lstStyle>
          <a:p>
            <a:r>
              <a:rPr lang="de-DE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880089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4156">
          <p15:clr>
            <a:srgbClr val="FBAE40"/>
          </p15:clr>
        </p15:guide>
        <p15:guide id="7" pos="744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use / Abschlu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3459DF94-3C06-CE44-95C9-030CF275DE96}"/>
              </a:ext>
            </a:extLst>
          </p:cNvPr>
          <p:cNvSpPr/>
          <p:nvPr userDrawn="1"/>
        </p:nvSpPr>
        <p:spPr>
          <a:xfrm>
            <a:off x="0" y="0"/>
            <a:ext cx="7047571" cy="5107259"/>
          </a:xfrm>
          <a:prstGeom prst="rect">
            <a:avLst/>
          </a:prstGeom>
          <a:solidFill>
            <a:srgbClr val="C0A1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5C3AC47-C207-6E4A-A854-C62EF7EFD7E3}"/>
              </a:ext>
            </a:extLst>
          </p:cNvPr>
          <p:cNvSpPr/>
          <p:nvPr userDrawn="1"/>
        </p:nvSpPr>
        <p:spPr>
          <a:xfrm>
            <a:off x="0" y="5107259"/>
            <a:ext cx="7047571" cy="1750741"/>
          </a:xfrm>
          <a:prstGeom prst="rect">
            <a:avLst/>
          </a:prstGeom>
          <a:solidFill>
            <a:srgbClr val="FFD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E87D7B6-CCC9-6F41-920E-775EB1B73EFF}"/>
              </a:ext>
            </a:extLst>
          </p:cNvPr>
          <p:cNvSpPr/>
          <p:nvPr userDrawn="1"/>
        </p:nvSpPr>
        <p:spPr>
          <a:xfrm>
            <a:off x="7047571" y="0"/>
            <a:ext cx="5144429" cy="6858001"/>
          </a:xfrm>
          <a:prstGeom prst="rect">
            <a:avLst/>
          </a:prstGeom>
          <a:solidFill>
            <a:srgbClr val="9AC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FDCC34A-5970-1B4E-9DB5-4BA9098FB1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28400" y="4993200"/>
            <a:ext cx="1503556" cy="15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937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3459DF94-3C06-CE44-95C9-030CF275DE96}"/>
              </a:ext>
            </a:extLst>
          </p:cNvPr>
          <p:cNvSpPr/>
          <p:nvPr userDrawn="1"/>
        </p:nvSpPr>
        <p:spPr>
          <a:xfrm>
            <a:off x="0" y="0"/>
            <a:ext cx="7047571" cy="5107259"/>
          </a:xfrm>
          <a:prstGeom prst="rect">
            <a:avLst/>
          </a:prstGeom>
          <a:solidFill>
            <a:srgbClr val="FFD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5C3AC47-C207-6E4A-A854-C62EF7EFD7E3}"/>
              </a:ext>
            </a:extLst>
          </p:cNvPr>
          <p:cNvSpPr/>
          <p:nvPr userDrawn="1"/>
        </p:nvSpPr>
        <p:spPr>
          <a:xfrm>
            <a:off x="0" y="5107259"/>
            <a:ext cx="7047571" cy="1750741"/>
          </a:xfrm>
          <a:prstGeom prst="rect">
            <a:avLst/>
          </a:prstGeom>
          <a:solidFill>
            <a:srgbClr val="9AC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E87D7B6-CCC9-6F41-920E-775EB1B73EFF}"/>
              </a:ext>
            </a:extLst>
          </p:cNvPr>
          <p:cNvSpPr/>
          <p:nvPr userDrawn="1"/>
        </p:nvSpPr>
        <p:spPr>
          <a:xfrm>
            <a:off x="7047571" y="-1"/>
            <a:ext cx="5144429" cy="6858001"/>
          </a:xfrm>
          <a:prstGeom prst="rect">
            <a:avLst/>
          </a:prstGeom>
          <a:solidFill>
            <a:srgbClr val="C0A1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0FF76A8C-396A-1E4D-A555-CBE0BAF187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2908" y="3752025"/>
            <a:ext cx="5686785" cy="122580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Titelfolie Überschrift 1</a:t>
            </a: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180E9B0A-3086-4D4C-B640-FD9B13E1C2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8" y="5315905"/>
            <a:ext cx="5686785" cy="122580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C2BCD34F-D291-A444-86E1-5B5E890F43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0152" y="4727343"/>
            <a:ext cx="1503556" cy="150355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EEF7E9D-2162-414F-AA02-E7654809A1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3342" y="369129"/>
            <a:ext cx="1868355" cy="64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874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3459DF94-3C06-CE44-95C9-030CF275DE96}"/>
              </a:ext>
            </a:extLst>
          </p:cNvPr>
          <p:cNvSpPr/>
          <p:nvPr userDrawn="1"/>
        </p:nvSpPr>
        <p:spPr>
          <a:xfrm>
            <a:off x="0" y="0"/>
            <a:ext cx="7047571" cy="5107259"/>
          </a:xfrm>
          <a:prstGeom prst="rect">
            <a:avLst/>
          </a:prstGeom>
          <a:solidFill>
            <a:srgbClr val="ED6E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5C3AC47-C207-6E4A-A854-C62EF7EFD7E3}"/>
              </a:ext>
            </a:extLst>
          </p:cNvPr>
          <p:cNvSpPr/>
          <p:nvPr userDrawn="1"/>
        </p:nvSpPr>
        <p:spPr>
          <a:xfrm>
            <a:off x="0" y="5107259"/>
            <a:ext cx="7047571" cy="1750741"/>
          </a:xfrm>
          <a:prstGeom prst="rect">
            <a:avLst/>
          </a:prstGeom>
          <a:solidFill>
            <a:srgbClr val="FFD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E87D7B6-CCC9-6F41-920E-775EB1B73EFF}"/>
              </a:ext>
            </a:extLst>
          </p:cNvPr>
          <p:cNvSpPr/>
          <p:nvPr userDrawn="1"/>
        </p:nvSpPr>
        <p:spPr>
          <a:xfrm>
            <a:off x="7047571" y="0"/>
            <a:ext cx="5144429" cy="6858001"/>
          </a:xfrm>
          <a:prstGeom prst="rect">
            <a:avLst/>
          </a:prstGeom>
          <a:solidFill>
            <a:srgbClr val="9AC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48E9BB3-7E63-A44D-A165-D6A7CF70CF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0152" y="4727343"/>
            <a:ext cx="1503556" cy="1503556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6B2C8743-DEBE-0748-9839-B437082EE2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2908" y="3752025"/>
            <a:ext cx="5686785" cy="122580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Titelfolie Überschrift 1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9C97F314-8C5C-7644-BF44-79BFD2FD7B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8" y="5315905"/>
            <a:ext cx="5686785" cy="122580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8E4BFB8-FFE3-104C-A971-6AF8B607A1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3342" y="369129"/>
            <a:ext cx="1868355" cy="64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3057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4156">
          <p15:clr>
            <a:srgbClr val="FBAE40"/>
          </p15:clr>
        </p15:guide>
        <p15:guide id="5" orient="horz" pos="232">
          <p15:clr>
            <a:srgbClr val="FBAE40"/>
          </p15:clr>
        </p15:guide>
        <p15:guide id="7" pos="7446">
          <p15:clr>
            <a:srgbClr val="FBAE40"/>
          </p15:clr>
        </p15:guide>
        <p15:guide id="8" pos="16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3459DF94-3C06-CE44-95C9-030CF275DE96}"/>
              </a:ext>
            </a:extLst>
          </p:cNvPr>
          <p:cNvSpPr/>
          <p:nvPr userDrawn="1"/>
        </p:nvSpPr>
        <p:spPr>
          <a:xfrm>
            <a:off x="-1" y="0"/>
            <a:ext cx="7047571" cy="5107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5C3AC47-C207-6E4A-A854-C62EF7EFD7E3}"/>
              </a:ext>
            </a:extLst>
          </p:cNvPr>
          <p:cNvSpPr/>
          <p:nvPr userDrawn="1"/>
        </p:nvSpPr>
        <p:spPr>
          <a:xfrm>
            <a:off x="0" y="5107259"/>
            <a:ext cx="7047571" cy="1750741"/>
          </a:xfrm>
          <a:prstGeom prst="rect">
            <a:avLst/>
          </a:prstGeom>
          <a:solidFill>
            <a:srgbClr val="FFD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E87D7B6-CCC9-6F41-920E-775EB1B73EFF}"/>
              </a:ext>
            </a:extLst>
          </p:cNvPr>
          <p:cNvSpPr/>
          <p:nvPr userDrawn="1"/>
        </p:nvSpPr>
        <p:spPr>
          <a:xfrm>
            <a:off x="7047570" y="0"/>
            <a:ext cx="5144429" cy="6858001"/>
          </a:xfrm>
          <a:prstGeom prst="rect">
            <a:avLst/>
          </a:prstGeom>
          <a:solidFill>
            <a:srgbClr val="ED6E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E46E52"/>
              </a:solidFill>
            </a:endParaRP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F99F9E31-4338-5D4A-9C45-EA69CA833C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2908" y="3752025"/>
            <a:ext cx="5686785" cy="122580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Titelfolie Überschrift 1</a:t>
            </a: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6530FE57-F140-DA40-A180-EE3F35BBDA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8" y="5315905"/>
            <a:ext cx="5686785" cy="122580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21CD502F-3F38-1B4F-B870-4D0E2E70F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0152" y="1240759"/>
            <a:ext cx="1503556" cy="150355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B03D660-DEB7-0642-904C-6DD51DE9E0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3342" y="369129"/>
            <a:ext cx="1868355" cy="64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91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4156">
          <p15:clr>
            <a:srgbClr val="FBAE40"/>
          </p15:clr>
        </p15:guide>
        <p15:guide id="7" pos="744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3459DF94-3C06-CE44-95C9-030CF275DE96}"/>
              </a:ext>
            </a:extLst>
          </p:cNvPr>
          <p:cNvSpPr/>
          <p:nvPr userDrawn="1"/>
        </p:nvSpPr>
        <p:spPr>
          <a:xfrm>
            <a:off x="-1" y="0"/>
            <a:ext cx="7047571" cy="5107259"/>
          </a:xfrm>
          <a:prstGeom prst="rect">
            <a:avLst/>
          </a:prstGeom>
          <a:solidFill>
            <a:srgbClr val="9AC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E87D7B6-CCC9-6F41-920E-775EB1B73EFF}"/>
              </a:ext>
            </a:extLst>
          </p:cNvPr>
          <p:cNvSpPr/>
          <p:nvPr userDrawn="1"/>
        </p:nvSpPr>
        <p:spPr>
          <a:xfrm>
            <a:off x="7047570" y="0"/>
            <a:ext cx="5144429" cy="6858001"/>
          </a:xfrm>
          <a:prstGeom prst="rect">
            <a:avLst/>
          </a:prstGeom>
          <a:solidFill>
            <a:srgbClr val="C0A1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E46E52"/>
              </a:solidFill>
            </a:endParaRP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6FD6010D-6512-4046-A0A0-42D998E88F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2908" y="3752025"/>
            <a:ext cx="5686785" cy="122580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Titelfolie Überschrift 1</a:t>
            </a: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2A1160E2-5ADD-BA46-B4EA-2E9916DA70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8" y="5315905"/>
            <a:ext cx="5686785" cy="122580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02AF821E-7F4C-FA4C-BA2D-EC2FFEFD2F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0152" y="1240759"/>
            <a:ext cx="1503556" cy="150355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5E96AE8-08EB-DE4B-99C1-8050F3D8CA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3342" y="369129"/>
            <a:ext cx="1868355" cy="64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27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4156">
          <p15:clr>
            <a:srgbClr val="FBAE40"/>
          </p15:clr>
        </p15:guide>
        <p15:guide id="7" pos="744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oder Kapite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3459DF94-3C06-CE44-95C9-030CF275DE9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14B954AC-C73F-5449-AF65-CAE342422F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8389364" cy="3933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7600"/>
              </a:lnSpc>
              <a:spcBef>
                <a:spcPts val="0"/>
              </a:spcBef>
              <a:spcAft>
                <a:spcPts val="600"/>
              </a:spcAft>
              <a:buNone/>
              <a:defRPr sz="7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Zitat oder Kapitel</a:t>
            </a:r>
          </a:p>
        </p:txBody>
      </p:sp>
    </p:spTree>
    <p:extLst>
      <p:ext uri="{BB962C8B-B14F-4D97-AF65-F5344CB8AC3E}">
        <p14:creationId xmlns:p14="http://schemas.microsoft.com/office/powerpoint/2010/main" val="11190438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oder Kapitel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3459DF94-3C06-CE44-95C9-030CF275DE9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0A1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831FAD21-4BCE-E248-828A-2AE196F795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8389364" cy="3933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7600"/>
              </a:lnSpc>
              <a:spcBef>
                <a:spcPts val="0"/>
              </a:spcBef>
              <a:spcAft>
                <a:spcPts val="600"/>
              </a:spcAft>
              <a:buNone/>
              <a:defRPr sz="7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Zitat oder Kapitel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54366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oder Kapitel_3">
    <p:bg>
      <p:bgPr>
        <a:solidFill>
          <a:srgbClr val="ED6E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3459DF94-3C06-CE44-95C9-030CF275DE9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6E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831FAD21-4BCE-E248-828A-2AE196F795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8389364" cy="3933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7600"/>
              </a:lnSpc>
              <a:spcBef>
                <a:spcPts val="0"/>
              </a:spcBef>
              <a:spcAft>
                <a:spcPts val="600"/>
              </a:spcAft>
              <a:buNone/>
              <a:defRPr sz="7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Zitat oder Kapitel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47614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6054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61" r:id="rId2"/>
    <p:sldLayoutId id="2147483666" r:id="rId3"/>
    <p:sldLayoutId id="2147483678" r:id="rId4"/>
    <p:sldLayoutId id="2147483674" r:id="rId5"/>
    <p:sldLayoutId id="2147483676" r:id="rId6"/>
    <p:sldLayoutId id="2147483663" r:id="rId7"/>
    <p:sldLayoutId id="2147483664" r:id="rId8"/>
    <p:sldLayoutId id="2147483684" r:id="rId9"/>
    <p:sldLayoutId id="2147483685" r:id="rId10"/>
    <p:sldLayoutId id="2147483650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9" r:id="rId18"/>
    <p:sldLayoutId id="2147483680" r:id="rId19"/>
    <p:sldLayoutId id="2147483681" r:id="rId20"/>
    <p:sldLayoutId id="2147483683" r:id="rId21"/>
    <p:sldLayoutId id="2147483682" r:id="rId22"/>
    <p:sldLayoutId id="2147483665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ef/core/modeling" TargetMode="Externa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learn.microsoft.com/en-gb/ef/core/modeling/keys" TargetMode="Externa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gb/ef/core/modeling/relationships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learn.microsoft.com/en-gb/ef/core/modeling/relationships" TargetMode="Externa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learn.microsoft.com/en-us/ef/core/managing-schemas/migrations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308_D4C3467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enterprisecraftsmanship.com/posts/dto-vs-value-object-vs-poco/" TargetMode="Externa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java-vault/layered-architecture-b2f4ebe8d587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terprisecraftsmanship.com/posts/dto-vs-value-object-vs-poco/" TargetMode="External"/><Relationship Id="rId2" Type="http://schemas.openxmlformats.org/officeDocument/2006/relationships/hyperlink" Target="https://docs.automapper.org/en/latest/Getting-started.html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phscam/LectureEvaluationAPI/tree/develop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30C_B994F9D0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325_1782F20E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learn.microsoft.com/en-us/dotnet/framework/data/adonet/ado-net-overview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c-sharpcorner.com/uploadfile/puranindia/what-is-ado-net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learn.microsoft.com/en-us/ef/core/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freepik.com/free-vector/database-cartoon-style_81409701.htm#fromView=search&amp;page=1&amp;position=3&amp;uuid=4be62148-dee0-4376-9ab9-43f1b6dd19cb&amp;query=databas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learn.microsoft.com/en-us/ef/core/" TargetMode="Externa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learn.microsoft.com/en-us/ef/core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learn.microsoft.com/en-us/ef/core/queryin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learn.microsoft.com/en-us/ef/core/modeling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learn.microsoft.com/en-us/ef/core/modeling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08E8184-8488-4ED8-8D62-144B4F7AE0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Application Integration and Security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2B61F79-A260-4E24-8F7E-8E9271A47C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Valmir</a:t>
            </a:r>
            <a:r>
              <a:rPr lang="de-DE" dirty="0"/>
              <a:t> </a:t>
            </a:r>
            <a:r>
              <a:rPr lang="de-DE" dirty="0" err="1"/>
              <a:t>Bekiri</a:t>
            </a:r>
            <a:endParaRPr lang="de-DE" dirty="0"/>
          </a:p>
          <a:p>
            <a:r>
              <a:rPr lang="de-DE" dirty="0"/>
              <a:t>Philipp Scambor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97982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3370D-D00E-5DA1-2735-0778E18C8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A646715-DDFF-F0BE-0EEA-6925E35ACB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0001" y="1451113"/>
            <a:ext cx="9172882" cy="465151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GB" sz="2000" dirty="0"/>
              <a:t>all </a:t>
            </a:r>
            <a:r>
              <a:rPr lang="en-GB" sz="2000" b="1" dirty="0"/>
              <a:t>public properties with a getter and a setter</a:t>
            </a:r>
            <a:r>
              <a:rPr lang="en-GB" sz="2000" dirty="0"/>
              <a:t> will be included in the model</a:t>
            </a:r>
          </a:p>
          <a:p>
            <a:pPr>
              <a:lnSpc>
                <a:spcPct val="120000"/>
              </a:lnSpc>
            </a:pPr>
            <a:r>
              <a:rPr lang="en-GB" sz="2000" dirty="0"/>
              <a:t>using a relational database</a:t>
            </a:r>
          </a:p>
          <a:p>
            <a:pPr lvl="1">
              <a:lnSpc>
                <a:spcPct val="120000"/>
              </a:lnSpc>
            </a:pPr>
            <a:r>
              <a:rPr lang="en-GB" sz="1600" dirty="0"/>
              <a:t>entity properties are mapped to table columns having the same name as the property</a:t>
            </a:r>
          </a:p>
          <a:p>
            <a:pPr lvl="1">
              <a:lnSpc>
                <a:spcPct val="120000"/>
              </a:lnSpc>
            </a:pPr>
            <a:r>
              <a:rPr lang="en-GB" sz="1600" dirty="0"/>
              <a:t>the database provider selects a data type based on the .NET type of the property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GB" sz="2000" dirty="0"/>
              <a:t>A property is considered </a:t>
            </a:r>
            <a:r>
              <a:rPr lang="en-GB" sz="2000" b="1" dirty="0"/>
              <a:t>optional if it is valid for it to contain null</a:t>
            </a:r>
            <a:r>
              <a:rPr lang="en-GB" sz="2000" dirty="0"/>
              <a:t>. Otherwise it is considered to be a required.</a:t>
            </a:r>
          </a:p>
          <a:p>
            <a:pPr lvl="1">
              <a:lnSpc>
                <a:spcPct val="120000"/>
              </a:lnSpc>
            </a:pPr>
            <a:r>
              <a:rPr lang="en-GB" sz="1600" dirty="0"/>
              <a:t>Required: int, decimal, bool, etc.</a:t>
            </a:r>
          </a:p>
          <a:p>
            <a:pPr lvl="1">
              <a:lnSpc>
                <a:spcPct val="120000"/>
              </a:lnSpc>
            </a:pPr>
            <a:r>
              <a:rPr lang="en-GB" sz="1600" dirty="0"/>
              <a:t>Optional: int?, decimal?, bool?, etc.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GB" sz="2000" dirty="0"/>
              <a:t>Entity Framework does not do any validation of maximum length before passing data to the provider. It is up to the provider or data store to validate if appropriate.</a:t>
            </a:r>
          </a:p>
          <a:p>
            <a:pPr>
              <a:lnSpc>
                <a:spcPct val="120000"/>
              </a:lnSpc>
            </a:pPr>
            <a:endParaRPr lang="en-GB" sz="20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16B073-D191-290F-3B1E-9CC6A5012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properties conventions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A6809DD-567D-6962-CDF5-E749F4EE5D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dirty="0"/>
              <a:t>© FHV – V. </a:t>
            </a:r>
            <a:r>
              <a:rPr lang="en-GB" dirty="0" err="1"/>
              <a:t>Bekiri</a:t>
            </a:r>
            <a:r>
              <a:rPr lang="en-GB" dirty="0"/>
              <a:t> / P. Scambor  – Application Integration and Security – Semester 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1B1F662-6303-BF2B-51D7-9E105F5FC6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Seite </a:t>
            </a:r>
            <a:fld id="{D443D198-3BD8-9B40-B32A-21AB276A321F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</a:pPr>
              <a:t>10</a:t>
            </a:fld>
            <a:endParaRPr lang="en-GB"/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E737A1B8-27E1-52E5-848B-717EA9F3D592}"/>
              </a:ext>
            </a:extLst>
          </p:cNvPr>
          <p:cNvSpPr txBox="1">
            <a:spLocks/>
          </p:cNvSpPr>
          <p:nvPr/>
        </p:nvSpPr>
        <p:spPr>
          <a:xfrm>
            <a:off x="7454097" y="6253271"/>
            <a:ext cx="2216598" cy="2520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lang="de-DE" sz="11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dirty="0">
                <a:hlinkClick r:id="rId2"/>
              </a:rPr>
              <a:t>https://learn.microsoft.com/en-us/ef/core/modeling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2988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1CD8B-5DCB-B25E-CA92-345165E91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6404544-72F5-D571-2886-6AC903BCEF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0002" y="1451113"/>
            <a:ext cx="6440192" cy="465151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GB" sz="2000" dirty="0"/>
              <a:t>A key serves as </a:t>
            </a:r>
            <a:r>
              <a:rPr lang="en-GB" sz="2000" b="1" dirty="0"/>
              <a:t>a unique </a:t>
            </a:r>
            <a:r>
              <a:rPr lang="en-GB" sz="2000" dirty="0"/>
              <a:t>identifier for each entity instance. Most entities in EF have a single key, which maps to the concept of a </a:t>
            </a:r>
            <a:r>
              <a:rPr lang="en-GB" sz="2000" b="1" dirty="0"/>
              <a:t>primary key in relational databases</a:t>
            </a:r>
          </a:p>
          <a:p>
            <a:pPr>
              <a:lnSpc>
                <a:spcPct val="120000"/>
              </a:lnSpc>
            </a:pPr>
            <a:r>
              <a:rPr lang="en-GB" sz="2000" dirty="0"/>
              <a:t>By convention, a property named </a:t>
            </a:r>
            <a:r>
              <a:rPr lang="en-GB" sz="2000" dirty="0">
                <a:latin typeface="Andale Mono" panose="020B0509000000000004" pitchFamily="49" charset="0"/>
              </a:rPr>
              <a:t>Id</a:t>
            </a:r>
            <a:r>
              <a:rPr lang="en-GB" sz="2000" dirty="0"/>
              <a:t> or </a:t>
            </a:r>
            <a:r>
              <a:rPr lang="en-GB" sz="2000" dirty="0">
                <a:latin typeface="Andale Mono" panose="020B0509000000000004" pitchFamily="49" charset="0"/>
              </a:rPr>
              <a:t>&lt;type name&gt;Id</a:t>
            </a:r>
            <a:r>
              <a:rPr lang="en-GB" sz="2000" dirty="0"/>
              <a:t> will be configured as the primary key of an entity.</a:t>
            </a:r>
          </a:p>
          <a:p>
            <a:pPr lvl="1">
              <a:lnSpc>
                <a:spcPct val="120000"/>
              </a:lnSpc>
            </a:pPr>
            <a:r>
              <a:rPr lang="en-GB" sz="1600" dirty="0"/>
              <a:t>Of course you can specify any property to be a key with annotations or by using the fluent API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GB" sz="2000" b="1" dirty="0"/>
              <a:t>Primary keys </a:t>
            </a:r>
            <a:r>
              <a:rPr lang="en-GB" sz="2000" dirty="0"/>
              <a:t>of type </a:t>
            </a:r>
            <a:r>
              <a:rPr lang="en-GB" sz="2000" b="1" dirty="0"/>
              <a:t>short, int, long, or Guid</a:t>
            </a:r>
            <a:r>
              <a:rPr lang="en-GB" sz="2000" dirty="0"/>
              <a:t> are set up to have </a:t>
            </a:r>
            <a:r>
              <a:rPr lang="en-GB" sz="2000" b="1" dirty="0"/>
              <a:t>values generated</a:t>
            </a:r>
            <a:r>
              <a:rPr lang="en-GB" sz="2000" dirty="0"/>
              <a:t> for inserted entities </a:t>
            </a:r>
            <a:r>
              <a:rPr lang="en-GB" sz="2000" b="1" dirty="0"/>
              <a:t>if a value isn't provided</a:t>
            </a:r>
            <a:r>
              <a:rPr lang="en-GB" sz="2000" dirty="0"/>
              <a:t> by the application. </a:t>
            </a:r>
          </a:p>
          <a:p>
            <a:pPr>
              <a:lnSpc>
                <a:spcPct val="120000"/>
              </a:lnSpc>
            </a:pPr>
            <a:endParaRPr lang="en-GB" sz="20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AA47E6C-E830-8CE0-C85F-A95B10B3F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Entity keys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4C03B0F-51A1-A5A3-C1E8-B519EA9B0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dirty="0"/>
              <a:t>© FHV – V. </a:t>
            </a:r>
            <a:r>
              <a:rPr lang="en-GB" dirty="0" err="1"/>
              <a:t>Bekiri</a:t>
            </a:r>
            <a:r>
              <a:rPr lang="en-GB" dirty="0"/>
              <a:t> / P. Scambor  – Application Integration and Security – Semester 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59CBAD0-ABBA-0623-DB03-7554E03A4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Seite </a:t>
            </a:r>
            <a:fld id="{D443D198-3BD8-9B40-B32A-21AB276A321F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</a:pPr>
              <a:t>11</a:t>
            </a:fld>
            <a:endParaRPr lang="en-GB"/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13F7ECA0-6CB4-C7D7-DB4E-B96E1BF84E14}"/>
              </a:ext>
            </a:extLst>
          </p:cNvPr>
          <p:cNvSpPr txBox="1">
            <a:spLocks/>
          </p:cNvSpPr>
          <p:nvPr/>
        </p:nvSpPr>
        <p:spPr>
          <a:xfrm>
            <a:off x="7454097" y="6253271"/>
            <a:ext cx="2216598" cy="2520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lang="de-DE" sz="11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dirty="0">
                <a:hlinkClick r:id="rId2"/>
              </a:rPr>
              <a:t>https://learn.microsoft.com/en-gb/ef/core/modeling/keys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D185E8-5694-C79B-43C5-40AD946E92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44724" y="445328"/>
            <a:ext cx="5894589" cy="46515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34C413-D766-CD83-F636-EBC4A6645CCD}"/>
              </a:ext>
            </a:extLst>
          </p:cNvPr>
          <p:cNvSpPr/>
          <p:nvPr/>
        </p:nvSpPr>
        <p:spPr>
          <a:xfrm>
            <a:off x="9102548" y="3308131"/>
            <a:ext cx="295467" cy="241738"/>
          </a:xfrm>
          <a:prstGeom prst="rect">
            <a:avLst/>
          </a:prstGeom>
          <a:solidFill>
            <a:srgbClr val="FDD46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4399E0-FCF7-32B6-5F1A-D1F32FB3A499}"/>
              </a:ext>
            </a:extLst>
          </p:cNvPr>
          <p:cNvSpPr/>
          <p:nvPr/>
        </p:nvSpPr>
        <p:spPr>
          <a:xfrm>
            <a:off x="9101961" y="1711193"/>
            <a:ext cx="620110" cy="241738"/>
          </a:xfrm>
          <a:prstGeom prst="rect">
            <a:avLst/>
          </a:prstGeom>
          <a:solidFill>
            <a:srgbClr val="FDD46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85879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4B39B-0AE7-6F47-CF9C-D7FF012BD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33BA5E5-A602-01EF-74C4-2DF3B00CD5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03911" y="4013486"/>
            <a:ext cx="5364923" cy="2483269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BD5B753-D8CA-CA12-0EF5-485983B58E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0002" y="1451113"/>
            <a:ext cx="6409747" cy="465151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GB" sz="1800" dirty="0"/>
              <a:t>Mapping relationships in EF Core involves in the most basic sense:</a:t>
            </a:r>
          </a:p>
          <a:p>
            <a:pPr lvl="1">
              <a:lnSpc>
                <a:spcPct val="120000"/>
              </a:lnSpc>
            </a:pPr>
            <a:r>
              <a:rPr lang="en-GB" sz="1600" dirty="0"/>
              <a:t>Adding a </a:t>
            </a:r>
            <a:r>
              <a:rPr lang="en-GB" sz="1600" b="1" dirty="0"/>
              <a:t>primary key property to each entity type</a:t>
            </a:r>
            <a:r>
              <a:rPr lang="en-GB" sz="1600" dirty="0"/>
              <a:t>.</a:t>
            </a:r>
          </a:p>
          <a:p>
            <a:pPr lvl="1">
              <a:lnSpc>
                <a:spcPct val="120000"/>
              </a:lnSpc>
            </a:pPr>
            <a:r>
              <a:rPr lang="en-GB" sz="1600" dirty="0"/>
              <a:t>Adding a </a:t>
            </a:r>
            <a:r>
              <a:rPr lang="en-GB" sz="1600" b="1" dirty="0"/>
              <a:t>foreign key property to one entity type</a:t>
            </a:r>
            <a:r>
              <a:rPr lang="en-GB" sz="1600" dirty="0"/>
              <a:t>.</a:t>
            </a:r>
          </a:p>
          <a:p>
            <a:pPr lvl="1">
              <a:lnSpc>
                <a:spcPct val="120000"/>
              </a:lnSpc>
            </a:pPr>
            <a:r>
              <a:rPr lang="en-GB" sz="1600" dirty="0"/>
              <a:t>Associating </a:t>
            </a:r>
            <a:r>
              <a:rPr lang="en-GB" sz="1600" b="1" dirty="0"/>
              <a:t>the references between entity types with the primary and foreign keys</a:t>
            </a:r>
            <a:r>
              <a:rPr lang="en-GB" sz="1600" dirty="0"/>
              <a:t> to form a single relationship configuration.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GB" sz="1800" dirty="0"/>
              <a:t>Again </a:t>
            </a:r>
            <a:r>
              <a:rPr lang="en-GB" sz="1800" b="1" dirty="0"/>
              <a:t>EF Core detects foreign keys by convention</a:t>
            </a:r>
            <a:r>
              <a:rPr lang="en-GB" sz="1800" dirty="0"/>
              <a:t>. As always it is possible to manually configure the relationship.</a:t>
            </a:r>
          </a:p>
          <a:p>
            <a:pPr>
              <a:lnSpc>
                <a:spcPct val="120000"/>
              </a:lnSpc>
            </a:pPr>
            <a:r>
              <a:rPr lang="en-GB" sz="1800" dirty="0"/>
              <a:t>In order to be able to </a:t>
            </a:r>
            <a:r>
              <a:rPr lang="en-GB" sz="1800" b="1" dirty="0"/>
              <a:t>navigate from one entity to the other</a:t>
            </a:r>
            <a:r>
              <a:rPr lang="en-GB" sz="1800" dirty="0"/>
              <a:t> of a relationship there can be (optionally) added a so called “</a:t>
            </a:r>
            <a:r>
              <a:rPr lang="en-GB" sz="1800" b="1" dirty="0"/>
              <a:t>navigation property</a:t>
            </a:r>
            <a:r>
              <a:rPr lang="en-GB" sz="1800" dirty="0"/>
              <a:t>”.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06ED4E0-49AD-4BF1-87AD-854056B22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Entity relationships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1904B75-93E2-92C9-933A-F018F70C37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dirty="0"/>
              <a:t>© FHV – V. </a:t>
            </a:r>
            <a:r>
              <a:rPr lang="en-GB" dirty="0" err="1"/>
              <a:t>Bekiri</a:t>
            </a:r>
            <a:r>
              <a:rPr lang="en-GB" dirty="0"/>
              <a:t> / P. Scambor  – Application Integration and Security – Semester 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A88A53-6C7B-8F88-40B1-D239AAEF0C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Seite </a:t>
            </a:r>
            <a:fld id="{D443D198-3BD8-9B40-B32A-21AB276A321F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</a:pPr>
              <a:t>12</a:t>
            </a:fld>
            <a:endParaRPr lang="en-GB"/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5653E790-9ABF-095B-E711-C56E797E067C}"/>
              </a:ext>
            </a:extLst>
          </p:cNvPr>
          <p:cNvSpPr txBox="1">
            <a:spLocks/>
          </p:cNvSpPr>
          <p:nvPr/>
        </p:nvSpPr>
        <p:spPr>
          <a:xfrm>
            <a:off x="7454096" y="6253271"/>
            <a:ext cx="2299503" cy="2520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lang="de-DE" sz="11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dirty="0">
                <a:hlinkClick r:id="rId3"/>
              </a:rPr>
              <a:t>https://learn.microsoft.com/en-gb/ef/core/modeling/relationships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6AB9C3-E48D-5A3E-5F02-F6E0C1C01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318" y="185098"/>
            <a:ext cx="4495790" cy="24488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B51497-E29B-49F5-2556-0B7631D52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9749" y="1761294"/>
            <a:ext cx="5005381" cy="277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255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E9669-8D6E-038F-B7E5-D7AB33B9A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3D7044A-1875-A2B9-1BA4-83CD8D2762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0003" y="1451113"/>
            <a:ext cx="5338344" cy="465151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GB" sz="1800" dirty="0"/>
              <a:t>EF Core allows to use the navigation properties to load related entities </a:t>
            </a:r>
          </a:p>
          <a:p>
            <a:pPr lvl="1">
              <a:lnSpc>
                <a:spcPct val="120000"/>
              </a:lnSpc>
            </a:pPr>
            <a:r>
              <a:rPr lang="en-GB" sz="1600" b="1" dirty="0"/>
              <a:t>Eager Loading: </a:t>
            </a:r>
            <a:r>
              <a:rPr lang="en-GB" sz="1600" dirty="0"/>
              <a:t>loading the data in the initial query =&gt; may cause performance issues and resolves relationship even if not needed</a:t>
            </a:r>
          </a:p>
          <a:p>
            <a:pPr lvl="1">
              <a:lnSpc>
                <a:spcPct val="120000"/>
              </a:lnSpc>
            </a:pPr>
            <a:r>
              <a:rPr lang="en-GB" sz="1600" b="1" dirty="0"/>
              <a:t>Explicit Loading</a:t>
            </a:r>
            <a:r>
              <a:rPr lang="en-GB" sz="1600" dirty="0"/>
              <a:t>: means the data is loaded later using an explicit method call =&gt; needs multiple database calls</a:t>
            </a:r>
          </a:p>
          <a:p>
            <a:pPr lvl="1">
              <a:lnSpc>
                <a:spcPct val="120000"/>
              </a:lnSpc>
            </a:pPr>
            <a:r>
              <a:rPr lang="en-GB" sz="1600" b="1" dirty="0"/>
              <a:t>Lazy Loading</a:t>
            </a:r>
            <a:r>
              <a:rPr lang="en-GB" sz="1600" dirty="0"/>
              <a:t>: data of navigation properties are loaded when the property is accessed =&gt; most comfortable approach, but with serious downsides (unneeded extra database roundtrips, performance issues).</a:t>
            </a:r>
            <a:br>
              <a:rPr lang="en-GB" sz="1600" dirty="0"/>
            </a:br>
            <a:r>
              <a:rPr lang="en-GB" sz="1600" b="1" dirty="0"/>
              <a:t>Be aware: </a:t>
            </a:r>
            <a:r>
              <a:rPr lang="en-GB" sz="1600" dirty="0"/>
              <a:t>This approach requires proxies and must be activated using </a:t>
            </a:r>
            <a:r>
              <a:rPr lang="en-GB" sz="1600" dirty="0" err="1"/>
              <a:t>UseLazyLoadingProxies</a:t>
            </a:r>
            <a:r>
              <a:rPr lang="en-GB" sz="1600" dirty="0"/>
              <a:t>.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71311CD-4443-0F2D-26AB-7EED9CAB5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Entity relationships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06F897-34D9-58EA-6622-278D0BB6E7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dirty="0"/>
              <a:t>© FHV – V. </a:t>
            </a:r>
            <a:r>
              <a:rPr lang="en-GB" dirty="0" err="1"/>
              <a:t>Bekiri</a:t>
            </a:r>
            <a:r>
              <a:rPr lang="en-GB" dirty="0"/>
              <a:t> / P. Scambor  – Application Integration and Security – Semester 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077298-68B8-E110-1238-A6EA1BD2D9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Seite </a:t>
            </a:r>
            <a:fld id="{D443D198-3BD8-9B40-B32A-21AB276A321F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</a:pPr>
              <a:t>13</a:t>
            </a:fld>
            <a:endParaRPr lang="en-GB"/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10974092-85DB-DE4D-2C9C-66A149C25C15}"/>
              </a:ext>
            </a:extLst>
          </p:cNvPr>
          <p:cNvSpPr txBox="1">
            <a:spLocks/>
          </p:cNvSpPr>
          <p:nvPr/>
        </p:nvSpPr>
        <p:spPr>
          <a:xfrm>
            <a:off x="7454096" y="6253271"/>
            <a:ext cx="2299503" cy="2520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lang="de-DE" sz="11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dirty="0">
                <a:hlinkClick r:id="rId2"/>
              </a:rPr>
              <a:t>https://learn.microsoft.com/en-gb/ef/core/modeling/relationships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D387C9-DFC2-0504-3855-388D36A73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939" y="1114235"/>
            <a:ext cx="6525940" cy="376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3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49E71-F78C-B588-CBEE-FBF7B4D91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C722CF7-3CE3-6CE9-403F-F7B4D2575E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0000" y="1451113"/>
            <a:ext cx="9745292" cy="465151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GB" sz="2000" dirty="0"/>
              <a:t>EF Core will not automatically alter the underlaying database. </a:t>
            </a:r>
            <a:r>
              <a:rPr lang="en-GB" sz="2000" b="1" dirty="0"/>
              <a:t>If database schema and EF Core model do not match it runs into an error.</a:t>
            </a:r>
          </a:p>
          <a:p>
            <a:pPr>
              <a:lnSpc>
                <a:spcPct val="120000"/>
              </a:lnSpc>
            </a:pPr>
            <a:r>
              <a:rPr lang="en-GB" sz="2000" dirty="0"/>
              <a:t>To solve this a </a:t>
            </a:r>
            <a:r>
              <a:rPr lang="en-GB" sz="2000" b="1" dirty="0"/>
              <a:t>migration</a:t>
            </a:r>
            <a:r>
              <a:rPr lang="en-GB" sz="2000" dirty="0"/>
              <a:t> can be generated based on the EF Core model that is then </a:t>
            </a:r>
            <a:r>
              <a:rPr lang="en-GB" sz="2000" b="1" dirty="0"/>
              <a:t>run once to alter the database to match the EF Core model</a:t>
            </a:r>
            <a:r>
              <a:rPr lang="en-GB" sz="2000" dirty="0"/>
              <a:t>.</a:t>
            </a:r>
          </a:p>
          <a:p>
            <a:pPr>
              <a:lnSpc>
                <a:spcPct val="120000"/>
              </a:lnSpc>
            </a:pPr>
            <a:r>
              <a:rPr lang="en-GB" sz="2000" dirty="0"/>
              <a:t>Whenever the EF Core model changes (throughout the application lifetime for example as part of a new feature) a new migration can be generated and run.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F369EA5-11D5-C62C-4100-563B10F07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Migrations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2BC7E3E-5CB0-584C-3318-ABE54C2365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© FHV – V. Bekiri / P. Scambor  – Application Integration and Security – Semester 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D708FD0-14D4-783C-20F9-CC1856B2B8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Seite </a:t>
            </a:r>
            <a:fld id="{D443D198-3BD8-9B40-B32A-21AB276A321F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</a:pPr>
              <a:t>14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0E57DF-022A-190D-DB35-B90B7CC105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05507" y="3394935"/>
            <a:ext cx="8065477" cy="3313723"/>
          </a:xfrm>
          <a:prstGeom prst="rect">
            <a:avLst/>
          </a:prstGeom>
        </p:spPr>
      </p:pic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631745CC-B216-03BD-1C4E-4646AB8F02CF}"/>
              </a:ext>
            </a:extLst>
          </p:cNvPr>
          <p:cNvSpPr txBox="1">
            <a:spLocks/>
          </p:cNvSpPr>
          <p:nvPr/>
        </p:nvSpPr>
        <p:spPr>
          <a:xfrm>
            <a:off x="7454096" y="6253271"/>
            <a:ext cx="2791873" cy="2520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lang="de-DE" sz="11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dirty="0">
                <a:hlinkClick r:id="rId4"/>
              </a:rPr>
              <a:t>https://</a:t>
            </a:r>
            <a:r>
              <a:rPr lang="en-GB" dirty="0" err="1">
                <a:hlinkClick r:id="rId4"/>
              </a:rPr>
              <a:t>learn.microsoft.com</a:t>
            </a:r>
            <a:r>
              <a:rPr lang="en-GB" dirty="0">
                <a:hlinkClick r:id="rId4"/>
              </a:rPr>
              <a:t>/</a:t>
            </a:r>
            <a:r>
              <a:rPr lang="en-GB" dirty="0" err="1">
                <a:hlinkClick r:id="rId4"/>
              </a:rPr>
              <a:t>en</a:t>
            </a:r>
            <a:r>
              <a:rPr lang="en-GB" dirty="0">
                <a:hlinkClick r:id="rId4"/>
              </a:rPr>
              <a:t>-us/</a:t>
            </a:r>
            <a:r>
              <a:rPr lang="en-GB" dirty="0" err="1">
                <a:hlinkClick r:id="rId4"/>
              </a:rPr>
              <a:t>ef</a:t>
            </a:r>
            <a:r>
              <a:rPr lang="en-GB" dirty="0">
                <a:hlinkClick r:id="rId4"/>
              </a:rPr>
              <a:t>/core/managing-schemas/migrations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9247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0CF3E-788C-D1AA-6969-E337AC2AC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7831E9B-AE4E-F481-840F-0B1A9B9554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Web API incl. ORM</a:t>
            </a:r>
          </a:p>
        </p:txBody>
      </p:sp>
    </p:spTree>
    <p:extLst>
      <p:ext uri="{BB962C8B-B14F-4D97-AF65-F5344CB8AC3E}">
        <p14:creationId xmlns:p14="http://schemas.microsoft.com/office/powerpoint/2010/main" val="356956735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52B16-13CA-AA99-8CD8-6EA90CAE6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82C47EA-6071-67A9-AE5D-E5BF8BBF83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0000" y="1451113"/>
            <a:ext cx="9930048" cy="4651513"/>
          </a:xfrm>
        </p:spPr>
        <p:txBody>
          <a:bodyPr/>
          <a:lstStyle/>
          <a:p>
            <a:r>
              <a:rPr lang="en-GB" b="1" dirty="0"/>
              <a:t>Plain Old CLR Objects (POCO) </a:t>
            </a:r>
            <a:r>
              <a:rPr lang="en-GB" dirty="0"/>
              <a:t>are domain objects. They are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persistent-ignorant =&gt; but may be persisted by data access layers and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implement only domain business logic that means they include the data AND validation logic</a:t>
            </a:r>
          </a:p>
          <a:p>
            <a:r>
              <a:rPr lang="en-GB" b="1" dirty="0"/>
              <a:t>Data Transfer Objects (DTO)</a:t>
            </a:r>
            <a:r>
              <a:rPr lang="en-GB" dirty="0"/>
              <a:t> are a lightweight version of POCOs, because they are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effectLst/>
                <a:latin typeface="Helvetica" pitchFamily="2" charset="0"/>
              </a:rPr>
              <a:t>containers for data and used for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effectLst/>
                <a:latin typeface="Helvetica" pitchFamily="2" charset="0"/>
              </a:rPr>
              <a:t>passing data between layers / services and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effectLst/>
                <a:latin typeface="Helvetica" pitchFamily="2" charset="0"/>
              </a:rPr>
              <a:t>do not contain any method / logic =&gt; transfer data without behaviour!</a:t>
            </a:r>
          </a:p>
          <a:p>
            <a:r>
              <a:rPr lang="en-GB" b="1" dirty="0">
                <a:latin typeface="Helvetica" pitchFamily="2" charset="0"/>
              </a:rPr>
              <a:t>Value objects</a:t>
            </a:r>
            <a:r>
              <a:rPr lang="en-GB" dirty="0">
                <a:latin typeface="Helvetica" pitchFamily="2" charset="0"/>
              </a:rPr>
              <a:t> are like POCOs, but without any identity and represent an aspect of the domain</a:t>
            </a:r>
            <a:endParaRPr lang="en-GB" dirty="0">
              <a:effectLst/>
              <a:latin typeface="Helvetica" pitchFamily="2" charset="0"/>
            </a:endParaRP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04EB681-F4DB-8913-2FF6-1B3A080A3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Application architecture</a:t>
            </a:r>
            <a:br>
              <a:rPr lang="en-GB" dirty="0"/>
            </a:br>
            <a:r>
              <a:rPr lang="en-GB" dirty="0"/>
              <a:t>DTOs, POCOs &amp; value objects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B783174-906D-88C7-4102-9F1AEA3748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68000" y="6259298"/>
            <a:ext cx="7560000" cy="2520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dirty="0"/>
              <a:t>© FHV – V. </a:t>
            </a:r>
            <a:r>
              <a:rPr lang="en-GB" dirty="0" err="1"/>
              <a:t>Bekiri</a:t>
            </a:r>
            <a:r>
              <a:rPr lang="en-GB" dirty="0"/>
              <a:t> / P. Scambor  – Application Integration and Security – Semester 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F94D03-839E-AF6F-00A7-CB6F55A5BF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dirty="0" err="1"/>
              <a:t>Seite</a:t>
            </a:r>
            <a:r>
              <a:rPr lang="en-GB" dirty="0"/>
              <a:t> </a:t>
            </a:r>
            <a:fld id="{D443D198-3BD8-9B40-B32A-21AB276A321F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</a:pPr>
              <a:t>16</a:t>
            </a:fld>
            <a:endParaRPr dirty="0"/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C3F72276-BCFA-E992-66AE-5DCEAC61F3C1}"/>
              </a:ext>
            </a:extLst>
          </p:cNvPr>
          <p:cNvSpPr txBox="1">
            <a:spLocks/>
          </p:cNvSpPr>
          <p:nvPr/>
        </p:nvSpPr>
        <p:spPr>
          <a:xfrm>
            <a:off x="7454096" y="6253271"/>
            <a:ext cx="2481904" cy="2520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lang="de-DE" sz="11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dirty="0">
                <a:hlinkClick r:id="rId2"/>
              </a:rPr>
              <a:t>https://</a:t>
            </a:r>
            <a:r>
              <a:rPr lang="en-GB" dirty="0" err="1">
                <a:hlinkClick r:id="rId2"/>
              </a:rPr>
              <a:t>enterprisecraftsmanship.com</a:t>
            </a:r>
            <a:r>
              <a:rPr lang="en-GB" dirty="0">
                <a:hlinkClick r:id="rId2"/>
              </a:rPr>
              <a:t>/posts/</a:t>
            </a:r>
            <a:r>
              <a:rPr lang="en-GB" dirty="0" err="1">
                <a:hlinkClick r:id="rId2"/>
              </a:rPr>
              <a:t>dto</a:t>
            </a:r>
            <a:r>
              <a:rPr lang="en-GB" dirty="0">
                <a:hlinkClick r:id="rId2"/>
              </a:rPr>
              <a:t>-vs-value-object-vs-poco/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6038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C5008-2C4C-C835-CC08-7F2A901FF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E6F5B89-229E-FC96-3387-0D68EBB4D9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999" y="1495973"/>
            <a:ext cx="6943477" cy="386605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GB" sz="1800" dirty="0">
                <a:effectLst/>
                <a:latin typeface="Helvetica" pitchFamily="2" charset="0"/>
              </a:rPr>
              <a:t>In a Layered Architecture the layers may be separated using Services and Repositories</a:t>
            </a:r>
          </a:p>
          <a:p>
            <a:pPr lvl="1">
              <a:lnSpc>
                <a:spcPct val="120000"/>
              </a:lnSpc>
            </a:pPr>
            <a:r>
              <a:rPr lang="en-GB" sz="1400" b="1" dirty="0" err="1">
                <a:effectLst/>
                <a:latin typeface="Helvetica" pitchFamily="2" charset="0"/>
              </a:rPr>
              <a:t>CustomerController</a:t>
            </a:r>
            <a:r>
              <a:rPr lang="en-GB" sz="1400" dirty="0">
                <a:effectLst/>
                <a:latin typeface="Helvetica" pitchFamily="2" charset="0"/>
              </a:rPr>
              <a:t>: implement use cases (</a:t>
            </a:r>
            <a:r>
              <a:rPr lang="en-GB" sz="1400" dirty="0" err="1">
                <a:effectLst/>
                <a:latin typeface="Helvetica" pitchFamily="2" charset="0"/>
              </a:rPr>
              <a:t>cancelOrder</a:t>
            </a:r>
            <a:r>
              <a:rPr lang="en-GB" sz="1400" dirty="0">
                <a:effectLst/>
                <a:latin typeface="Helvetica" pitchFamily="2" charset="0"/>
              </a:rPr>
              <a:t>, </a:t>
            </a:r>
            <a:r>
              <a:rPr lang="en-GB" sz="1400" dirty="0" err="1">
                <a:effectLst/>
                <a:latin typeface="Helvetica" pitchFamily="2" charset="0"/>
              </a:rPr>
              <a:t>addArticleToBasket</a:t>
            </a:r>
            <a:r>
              <a:rPr lang="en-GB" sz="1400" dirty="0">
                <a:effectLst/>
                <a:latin typeface="Helvetica" pitchFamily="2" charset="0"/>
              </a:rPr>
              <a:t>, </a:t>
            </a:r>
            <a:r>
              <a:rPr lang="en-GB" sz="1400" dirty="0" err="1">
                <a:effectLst/>
                <a:latin typeface="Helvetica" pitchFamily="2" charset="0"/>
              </a:rPr>
              <a:t>proceedToCheckout</a:t>
            </a:r>
            <a:r>
              <a:rPr lang="en-GB" sz="1400" dirty="0">
                <a:effectLst/>
                <a:latin typeface="Helvetica" pitchFamily="2" charset="0"/>
              </a:rPr>
              <a:t>,, …), is responsible for validation and uses Services and or Repositories to persist data</a:t>
            </a:r>
          </a:p>
          <a:p>
            <a:pPr lvl="1">
              <a:lnSpc>
                <a:spcPct val="120000"/>
              </a:lnSpc>
            </a:pPr>
            <a:r>
              <a:rPr lang="en-GB" sz="1400" b="1" dirty="0" err="1">
                <a:effectLst/>
                <a:latin typeface="Helvetica" pitchFamily="2" charset="0"/>
              </a:rPr>
              <a:t>CustomerService</a:t>
            </a:r>
            <a:r>
              <a:rPr lang="en-GB" sz="1400" dirty="0">
                <a:effectLst/>
                <a:latin typeface="Helvetica" pitchFamily="2" charset="0"/>
              </a:rPr>
              <a:t>: Triggers further actions (e.g. </a:t>
            </a:r>
            <a:r>
              <a:rPr lang="en-GB" sz="1400" dirty="0" err="1">
                <a:effectLst/>
                <a:latin typeface="Helvetica" pitchFamily="2" charset="0"/>
              </a:rPr>
              <a:t>proceedToCheckout</a:t>
            </a:r>
            <a:r>
              <a:rPr lang="en-GB" sz="1400" dirty="0">
                <a:effectLst/>
                <a:latin typeface="Helvetica" pitchFamily="2" charset="0"/>
              </a:rPr>
              <a:t>), maps the DTOs into entities and uses the repositories for their persistence.</a:t>
            </a:r>
          </a:p>
          <a:p>
            <a:pPr lvl="1">
              <a:lnSpc>
                <a:spcPct val="120000"/>
              </a:lnSpc>
            </a:pPr>
            <a:r>
              <a:rPr lang="en-GB" sz="1400" b="1" dirty="0" err="1">
                <a:effectLst/>
                <a:latin typeface="Helvetica" pitchFamily="2" charset="0"/>
              </a:rPr>
              <a:t>CustomerRepository</a:t>
            </a:r>
            <a:r>
              <a:rPr lang="en-GB" sz="1400" dirty="0">
                <a:effectLst/>
                <a:latin typeface="Helvetica" pitchFamily="2" charset="0"/>
              </a:rPr>
              <a:t>: responsible for persisting data.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GB" sz="1800" dirty="0">
                <a:effectLst/>
                <a:latin typeface="Helvetica" pitchFamily="2" charset="0"/>
              </a:rPr>
              <a:t>Advantages and Disadvantages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GB" sz="1400" dirty="0">
                <a:effectLst/>
                <a:latin typeface="Helvetica" pitchFamily="2" charset="0"/>
              </a:rPr>
              <a:t>Layer are isolated, but every Layer has a direct dependency on a layer below</a:t>
            </a:r>
          </a:p>
          <a:p>
            <a:pPr lvl="1">
              <a:lnSpc>
                <a:spcPct val="120000"/>
              </a:lnSpc>
            </a:pPr>
            <a:r>
              <a:rPr lang="en-GB" sz="1400" dirty="0">
                <a:effectLst/>
                <a:latin typeface="Helvetica" pitchFamily="2" charset="0"/>
              </a:rPr>
              <a:t>Separation of concern, but changes to one layer require </a:t>
            </a:r>
            <a:r>
              <a:rPr lang="en-GB" sz="1400" dirty="0" err="1">
                <a:effectLst/>
                <a:latin typeface="Helvetica" pitchFamily="2" charset="0"/>
              </a:rPr>
              <a:t>redeplayment</a:t>
            </a:r>
            <a:r>
              <a:rPr lang="en-GB" sz="1400" dirty="0">
                <a:effectLst/>
                <a:latin typeface="Helvetica" pitchFamily="2" charset="0"/>
              </a:rPr>
              <a:t> of the whole app</a:t>
            </a:r>
          </a:p>
          <a:p>
            <a:pPr lvl="1">
              <a:lnSpc>
                <a:spcPct val="120000"/>
              </a:lnSpc>
            </a:pPr>
            <a:r>
              <a:rPr lang="en-GB" sz="1400" dirty="0">
                <a:effectLst/>
                <a:latin typeface="Helvetica" pitchFamily="2" charset="0"/>
              </a:rPr>
              <a:t>Layers can be independently implemented and tested</a:t>
            </a:r>
            <a:endParaRPr lang="en-GB" sz="14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4856DC9-215E-2D92-A2E2-1B9318704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1245"/>
            <a:ext cx="11597538" cy="833812"/>
          </a:xfrm>
        </p:spPr>
        <p:txBody>
          <a:bodyPr/>
          <a:lstStyle/>
          <a:p>
            <a:r>
              <a:rPr lang="en-GB" sz="2800" dirty="0"/>
              <a:t>Application architecture</a:t>
            </a:r>
            <a:br>
              <a:rPr lang="en-GB" dirty="0"/>
            </a:br>
            <a:r>
              <a:rPr lang="en-GB" dirty="0"/>
              <a:t>Services, Repositories, Entities and DTOs together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D920DD9-0FFC-9390-3CAB-29CC1F6988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68000" y="6259298"/>
            <a:ext cx="7560000" cy="2520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dirty="0"/>
              <a:t>© FHV – V. </a:t>
            </a:r>
            <a:r>
              <a:rPr lang="en-GB" dirty="0" err="1"/>
              <a:t>Bekiri</a:t>
            </a:r>
            <a:r>
              <a:rPr lang="en-GB" dirty="0"/>
              <a:t> / P. Scambor  – Application Integration and Security – Semester 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735F860-F0DA-7555-F3C4-08F5CC99AD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dirty="0" err="1"/>
              <a:t>Seite</a:t>
            </a:r>
            <a:r>
              <a:rPr lang="en-GB" dirty="0"/>
              <a:t> </a:t>
            </a:r>
            <a:fld id="{D443D198-3BD8-9B40-B32A-21AB276A321F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</a:pPr>
              <a:t>17</a:t>
            </a:fld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734A93-7661-F903-A340-1014253F8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380" y="1333551"/>
            <a:ext cx="2580796" cy="3866053"/>
          </a:xfrm>
          <a:prstGeom prst="rect">
            <a:avLst/>
          </a:prstGeom>
        </p:spPr>
      </p:pic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B38881EB-2AEE-ABBA-FBD2-B443A09946A9}"/>
              </a:ext>
            </a:extLst>
          </p:cNvPr>
          <p:cNvSpPr txBox="1">
            <a:spLocks/>
          </p:cNvSpPr>
          <p:nvPr/>
        </p:nvSpPr>
        <p:spPr>
          <a:xfrm>
            <a:off x="7776226" y="5199604"/>
            <a:ext cx="2471950" cy="72055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lang="de-DE" sz="11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sz="1200" dirty="0"/>
              <a:t>Source: </a:t>
            </a:r>
            <a:r>
              <a:rPr lang="en-GB" sz="1200" dirty="0">
                <a:hlinkClick r:id="rId3"/>
              </a:rPr>
              <a:t>https://</a:t>
            </a:r>
            <a:r>
              <a:rPr lang="en-GB" sz="1200" dirty="0" err="1">
                <a:hlinkClick r:id="rId3"/>
              </a:rPr>
              <a:t>medium.com</a:t>
            </a:r>
            <a:r>
              <a:rPr lang="en-GB" sz="1200" dirty="0">
                <a:hlinkClick r:id="rId3"/>
              </a:rPr>
              <a:t>/java-vault/layered-architecture-b2f4ebe8d587 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403938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80E09-4A3D-7528-09B7-12FEBB53F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AF5FCCC-CF27-4AA0-7EEA-DA4B76CC4A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0000" y="1758462"/>
            <a:ext cx="4649322" cy="434416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GB" dirty="0">
                <a:effectLst/>
              </a:rPr>
              <a:t>In order to avoid writing repetitive code to map from one representation into another there are tools that can be used like </a:t>
            </a:r>
            <a:r>
              <a:rPr lang="en-GB" b="1" dirty="0" err="1">
                <a:effectLst/>
              </a:rPr>
              <a:t>Automapper</a:t>
            </a:r>
            <a:endParaRPr lang="en-GB" b="1" dirty="0">
              <a:effectLst/>
            </a:endParaRPr>
          </a:p>
          <a:p>
            <a:pPr lvl="1">
              <a:lnSpc>
                <a:spcPct val="120000"/>
              </a:lnSpc>
            </a:pPr>
            <a:r>
              <a:rPr lang="en-GB" dirty="0">
                <a:effectLst/>
                <a:latin typeface="Helvetica" pitchFamily="2" charset="0"/>
                <a:hlinkClick r:id="rId2"/>
              </a:rPr>
              <a:t>https://docs.automapper.org/en/latest/Getting-started.html</a:t>
            </a:r>
            <a:endParaRPr lang="en-GB" dirty="0">
              <a:effectLst/>
              <a:latin typeface="Helvetica" pitchFamily="2" charset="0"/>
            </a:endParaRP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297D8D9-4432-3B4F-720F-B1F342973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Automapper</a:t>
            </a:r>
            <a:r>
              <a:rPr lang="en-GB" dirty="0"/>
              <a:t> to map between Entities and DTOs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E50A545-44CC-5790-6013-93107279F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68000" y="6259298"/>
            <a:ext cx="7560000" cy="2520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dirty="0"/>
              <a:t>© FHV – V. </a:t>
            </a:r>
            <a:r>
              <a:rPr lang="en-GB" dirty="0" err="1"/>
              <a:t>Bekiri</a:t>
            </a:r>
            <a:r>
              <a:rPr lang="en-GB" dirty="0"/>
              <a:t> / P. Scambor  – Application Integration and Security – Semester 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A4E4E5C-E657-3C61-7471-A66AAC1AB8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dirty="0" err="1"/>
              <a:t>Seite</a:t>
            </a:r>
            <a:r>
              <a:rPr lang="en-GB" dirty="0"/>
              <a:t> </a:t>
            </a:r>
            <a:fld id="{D443D198-3BD8-9B40-B32A-21AB276A321F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</a:pPr>
              <a:t>18</a:t>
            </a:fld>
            <a:endParaRPr dirty="0"/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C84D6EA7-6B1D-5A39-8DA6-B201135B4ABB}"/>
              </a:ext>
            </a:extLst>
          </p:cNvPr>
          <p:cNvSpPr txBox="1">
            <a:spLocks/>
          </p:cNvSpPr>
          <p:nvPr/>
        </p:nvSpPr>
        <p:spPr>
          <a:xfrm>
            <a:off x="7454096" y="6253271"/>
            <a:ext cx="2481904" cy="2520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lang="de-DE" sz="11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dirty="0">
                <a:hlinkClick r:id="rId3"/>
              </a:rPr>
              <a:t>https://</a:t>
            </a:r>
            <a:r>
              <a:rPr lang="en-GB" dirty="0" err="1">
                <a:hlinkClick r:id="rId3"/>
              </a:rPr>
              <a:t>enterprisecraftsmanship.com</a:t>
            </a:r>
            <a:r>
              <a:rPr lang="en-GB" dirty="0">
                <a:hlinkClick r:id="rId3"/>
              </a:rPr>
              <a:t>/posts/</a:t>
            </a:r>
            <a:r>
              <a:rPr lang="en-GB" dirty="0" err="1">
                <a:hlinkClick r:id="rId3"/>
              </a:rPr>
              <a:t>dto</a:t>
            </a:r>
            <a:r>
              <a:rPr lang="en-GB" dirty="0">
                <a:hlinkClick r:id="rId3"/>
              </a:rPr>
              <a:t>-vs-value-object-vs-poco/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1078DD-252E-D354-9328-72EE652DAC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16114" y="1669775"/>
            <a:ext cx="5920485" cy="50590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B6A411-EDA6-AD72-9E44-7D19076611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5982" y="-349259"/>
            <a:ext cx="4276817" cy="33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16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9588C-3E6C-9B72-0090-C91903605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7292AD4-FBD4-238A-7CB5-FCA7C78A9D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0000" y="1451113"/>
            <a:ext cx="6009269" cy="4651513"/>
          </a:xfrm>
        </p:spPr>
        <p:txBody>
          <a:bodyPr/>
          <a:lstStyle/>
          <a:p>
            <a:r>
              <a:rPr lang="en-GB" dirty="0"/>
              <a:t>Create an </a:t>
            </a:r>
            <a:r>
              <a:rPr lang="en-GB" dirty="0" err="1"/>
              <a:t>ASP.Net</a:t>
            </a:r>
            <a:r>
              <a:rPr lang="en-GB" dirty="0"/>
              <a:t> Core </a:t>
            </a:r>
            <a:r>
              <a:rPr lang="en-GB" dirty="0" err="1"/>
              <a:t>Wep</a:t>
            </a:r>
            <a:r>
              <a:rPr lang="en-GB" dirty="0"/>
              <a:t> API project</a:t>
            </a:r>
          </a:p>
          <a:p>
            <a:r>
              <a:rPr lang="en-GB" dirty="0"/>
              <a:t>EF Core </a:t>
            </a:r>
          </a:p>
          <a:p>
            <a:pPr lvl="1">
              <a:lnSpc>
                <a:spcPct val="120000"/>
              </a:lnSpc>
            </a:pPr>
            <a:r>
              <a:rPr lang="en-GB" sz="1600" dirty="0"/>
              <a:t>Install required packages (NuGet or PM Console)</a:t>
            </a:r>
          </a:p>
          <a:p>
            <a:pPr lvl="1">
              <a:lnSpc>
                <a:spcPct val="120000"/>
              </a:lnSpc>
            </a:pPr>
            <a:r>
              <a:rPr lang="en-GB" sz="1600" dirty="0"/>
              <a:t>Create entity classes</a:t>
            </a:r>
          </a:p>
          <a:p>
            <a:pPr lvl="1">
              <a:lnSpc>
                <a:spcPct val="120000"/>
              </a:lnSpc>
            </a:pPr>
            <a:r>
              <a:rPr lang="en-GB" sz="1600" dirty="0"/>
              <a:t>Create </a:t>
            </a:r>
            <a:r>
              <a:rPr lang="en-GB" sz="1600" dirty="0" err="1"/>
              <a:t>DbContext</a:t>
            </a:r>
            <a:r>
              <a:rPr lang="en-GB" sz="1600" dirty="0"/>
              <a:t> class</a:t>
            </a:r>
          </a:p>
          <a:p>
            <a:pPr lvl="1">
              <a:lnSpc>
                <a:spcPct val="120000"/>
              </a:lnSpc>
            </a:pPr>
            <a:r>
              <a:rPr lang="en-GB" sz="1600" dirty="0"/>
              <a:t>Add connection string to </a:t>
            </a:r>
            <a:r>
              <a:rPr lang="en-GB" sz="1600" dirty="0" err="1"/>
              <a:t>appsettings.json</a:t>
            </a:r>
            <a:endParaRPr lang="en-GB" sz="1600" dirty="0"/>
          </a:p>
          <a:p>
            <a:pPr lvl="1">
              <a:lnSpc>
                <a:spcPct val="120000"/>
              </a:lnSpc>
            </a:pPr>
            <a:r>
              <a:rPr lang="en-GB" sz="1600" dirty="0"/>
              <a:t>Add </a:t>
            </a:r>
            <a:r>
              <a:rPr lang="en-GB" sz="1600" dirty="0" err="1"/>
              <a:t>DbContext</a:t>
            </a:r>
            <a:r>
              <a:rPr lang="en-GB" sz="1600" dirty="0"/>
              <a:t> as a service in </a:t>
            </a:r>
            <a:r>
              <a:rPr lang="en-GB" sz="1600" dirty="0" err="1"/>
              <a:t>Program.cs</a:t>
            </a:r>
            <a:endParaRPr lang="en-GB" sz="1600" dirty="0"/>
          </a:p>
          <a:p>
            <a:pPr lvl="1">
              <a:lnSpc>
                <a:spcPct val="120000"/>
              </a:lnSpc>
            </a:pPr>
            <a:r>
              <a:rPr lang="en-GB" sz="1600" dirty="0"/>
              <a:t>Generate and execute a migration</a:t>
            </a:r>
          </a:p>
          <a:p>
            <a:pPr marL="0" indent="0">
              <a:lnSpc>
                <a:spcPct val="120000"/>
              </a:lnSpc>
              <a:buNone/>
            </a:pPr>
            <a:endParaRPr lang="en-GB" sz="2000" dirty="0"/>
          </a:p>
          <a:p>
            <a:pPr>
              <a:lnSpc>
                <a:spcPct val="120000"/>
              </a:lnSpc>
            </a:pPr>
            <a:r>
              <a:rPr lang="en-GB" sz="2000" dirty="0"/>
              <a:t>See </a:t>
            </a:r>
            <a:r>
              <a:rPr lang="en-GB" sz="2000" dirty="0">
                <a:hlinkClick r:id="rId2"/>
              </a:rPr>
              <a:t>exercise project on GitHub</a:t>
            </a:r>
            <a:r>
              <a:rPr lang="en-GB" sz="2000" dirty="0"/>
              <a:t> for reference (code example)</a:t>
            </a:r>
          </a:p>
          <a:p>
            <a:pPr>
              <a:lnSpc>
                <a:spcPct val="120000"/>
              </a:lnSpc>
            </a:pPr>
            <a:endParaRPr lang="en-GB" sz="2000" dirty="0"/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56CE9FF-DA14-56D9-D9D3-84853152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Standard approach to setup a Web API incl. ORM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347551C-EDE0-E56F-AB1D-5132D76006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68000" y="6259298"/>
            <a:ext cx="7560000" cy="2520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dirty="0"/>
              <a:t>© FHV – V. </a:t>
            </a:r>
            <a:r>
              <a:rPr lang="en-GB" dirty="0" err="1"/>
              <a:t>Bekiri</a:t>
            </a:r>
            <a:r>
              <a:rPr lang="en-GB" dirty="0"/>
              <a:t> / P. Scambor  – Application Integration and Security – Semester 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0233F39-7687-60C4-F61E-630220953D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dirty="0" err="1"/>
              <a:t>Seite</a:t>
            </a:r>
            <a:r>
              <a:rPr lang="en-GB" dirty="0"/>
              <a:t> </a:t>
            </a:r>
            <a:fld id="{D443D198-3BD8-9B40-B32A-21AB276A321F}" type="slidenum">
              <a:rPr smtClean="0"/>
              <a: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</a:pPr>
              <a:t>19</a:t>
            </a:fld>
            <a:endParaRPr dirty="0"/>
          </a:p>
        </p:txBody>
      </p:sp>
      <p:pic>
        <p:nvPicPr>
          <p:cNvPr id="12" name="Graphic 11" descr="Lightbulb with solid fill">
            <a:extLst>
              <a:ext uri="{FF2B5EF4-FFF2-40B4-BE49-F238E27FC236}">
                <a16:creationId xmlns:a16="http://schemas.microsoft.com/office/drawing/2014/main" id="{9DC25BA9-9A7B-1401-C179-BC51DDB71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93973" y="526236"/>
            <a:ext cx="329172" cy="329172"/>
          </a:xfrm>
          <a:prstGeom prst="rect">
            <a:avLst/>
          </a:prstGeom>
        </p:spPr>
      </p:pic>
      <p:sp>
        <p:nvSpPr>
          <p:cNvPr id="6" name="Textplatzhalter 1">
            <a:extLst>
              <a:ext uri="{FF2B5EF4-FFF2-40B4-BE49-F238E27FC236}">
                <a16:creationId xmlns:a16="http://schemas.microsoft.com/office/drawing/2014/main" id="{E615AAF6-7947-15DC-D638-4C707C2B218B}"/>
              </a:ext>
            </a:extLst>
          </p:cNvPr>
          <p:cNvSpPr txBox="1">
            <a:spLocks/>
          </p:cNvSpPr>
          <p:nvPr/>
        </p:nvSpPr>
        <p:spPr>
          <a:xfrm>
            <a:off x="6096000" y="1958014"/>
            <a:ext cx="6009269" cy="465151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ts val="3400"/>
              </a:lnSpc>
              <a:spcBef>
                <a:spcPts val="0"/>
              </a:spcBef>
              <a:spcAft>
                <a:spcPts val="600"/>
              </a:spcAft>
              <a:buSzPct val="120000"/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ts val="3400"/>
              </a:lnSpc>
              <a:spcBef>
                <a:spcPts val="500"/>
              </a:spcBef>
              <a:spcAft>
                <a:spcPts val="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Web API</a:t>
            </a:r>
          </a:p>
          <a:p>
            <a:pPr lvl="1">
              <a:lnSpc>
                <a:spcPct val="120000"/>
              </a:lnSpc>
            </a:pPr>
            <a:r>
              <a:rPr lang="en-GB" sz="1600" dirty="0"/>
              <a:t>Create a controller class</a:t>
            </a:r>
          </a:p>
          <a:p>
            <a:pPr lvl="1">
              <a:lnSpc>
                <a:spcPct val="120000"/>
              </a:lnSpc>
            </a:pPr>
            <a:r>
              <a:rPr lang="en-GB" sz="1600" dirty="0"/>
              <a:t>Add controllers as service in </a:t>
            </a:r>
            <a:r>
              <a:rPr lang="en-GB" sz="1600" dirty="0" err="1"/>
              <a:t>Program.cs</a:t>
            </a:r>
            <a:endParaRPr lang="en-GB" sz="1600" dirty="0"/>
          </a:p>
          <a:p>
            <a:pPr lvl="1">
              <a:lnSpc>
                <a:spcPct val="120000"/>
              </a:lnSpc>
            </a:pPr>
            <a:r>
              <a:rPr lang="en-GB" sz="1600" dirty="0"/>
              <a:t>Map controller routes in </a:t>
            </a:r>
            <a:r>
              <a:rPr lang="en-GB" sz="1600" dirty="0" err="1"/>
              <a:t>Program.cs</a:t>
            </a:r>
            <a:endParaRPr lang="en-GB" sz="1600" dirty="0"/>
          </a:p>
          <a:p>
            <a:pPr lvl="1">
              <a:lnSpc>
                <a:spcPct val="120000"/>
              </a:lnSpc>
            </a:pPr>
            <a:r>
              <a:rPr lang="en-GB" sz="1600" dirty="0"/>
              <a:t>Use </a:t>
            </a:r>
            <a:r>
              <a:rPr lang="en-GB" sz="1600" dirty="0" err="1"/>
              <a:t>DbContext</a:t>
            </a:r>
            <a:r>
              <a:rPr lang="en-GB" sz="1600" dirty="0"/>
              <a:t> via </a:t>
            </a:r>
            <a:r>
              <a:rPr lang="en-GB" sz="1600" dirty="0" err="1"/>
              <a:t>Dependecy</a:t>
            </a:r>
            <a:r>
              <a:rPr lang="en-GB" sz="1600" dirty="0"/>
              <a:t> Injection in controller or introduce a </a:t>
            </a:r>
            <a:r>
              <a:rPr lang="en-GB" sz="1600" dirty="0" err="1"/>
              <a:t>Respository</a:t>
            </a:r>
            <a:r>
              <a:rPr lang="en-GB" sz="1600" dirty="0"/>
              <a:t> as a layer of abstraction</a:t>
            </a:r>
          </a:p>
        </p:txBody>
      </p:sp>
    </p:spTree>
    <p:extLst>
      <p:ext uri="{BB962C8B-B14F-4D97-AF65-F5344CB8AC3E}">
        <p14:creationId xmlns:p14="http://schemas.microsoft.com/office/powerpoint/2010/main" val="3951444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4FB1D-6AD2-7A17-7C6B-15053F11D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EB8CC09-00D9-4DBC-1DB8-183C8D6899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Entity Framework Core - ORM</a:t>
            </a:r>
          </a:p>
        </p:txBody>
      </p:sp>
    </p:spTree>
    <p:extLst>
      <p:ext uri="{BB962C8B-B14F-4D97-AF65-F5344CB8AC3E}">
        <p14:creationId xmlns:p14="http://schemas.microsoft.com/office/powerpoint/2010/main" val="311354824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02AF0-161E-754D-0EB3-49211A33B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424278A-5652-8428-F3B4-EA9A910BD3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err="1"/>
              <a:t>ADO.Net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45761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61302-3446-9CF5-5518-C69BBB40E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B259EF3-CA18-0DA3-BD1F-555E981482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0000" y="1451113"/>
            <a:ext cx="6884861" cy="465151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GB" sz="2000" dirty="0" err="1"/>
              <a:t>ADO.Net</a:t>
            </a:r>
            <a:r>
              <a:rPr lang="en-GB" sz="2000" dirty="0"/>
              <a:t> is a data-access technology that enables application to connect to datastores and manipulate data</a:t>
            </a:r>
          </a:p>
          <a:p>
            <a:pPr>
              <a:lnSpc>
                <a:spcPct val="120000"/>
              </a:lnSpc>
            </a:pPr>
            <a:r>
              <a:rPr lang="en-GB" sz="2000" dirty="0" err="1"/>
              <a:t>ADO.Net</a:t>
            </a:r>
            <a:r>
              <a:rPr lang="en-GB" sz="2000" dirty="0"/>
              <a:t> is an object oriented framework that allows to interact with database systems. Core Components are:</a:t>
            </a:r>
          </a:p>
          <a:p>
            <a:pPr lvl="1">
              <a:lnSpc>
                <a:spcPct val="120000"/>
              </a:lnSpc>
            </a:pPr>
            <a:r>
              <a:rPr lang="en-GB" sz="1600" b="1" dirty="0"/>
              <a:t>Connection</a:t>
            </a:r>
            <a:r>
              <a:rPr lang="en-GB" sz="1600" dirty="0"/>
              <a:t>: establishes a connection to DB</a:t>
            </a:r>
          </a:p>
          <a:p>
            <a:pPr lvl="1">
              <a:lnSpc>
                <a:spcPct val="120000"/>
              </a:lnSpc>
            </a:pPr>
            <a:r>
              <a:rPr lang="en-GB" sz="1600" b="1" dirty="0"/>
              <a:t>Command</a:t>
            </a:r>
            <a:r>
              <a:rPr lang="en-GB" sz="1600" dirty="0"/>
              <a:t>: execute SQL queries/manipulate</a:t>
            </a:r>
          </a:p>
          <a:p>
            <a:pPr lvl="1">
              <a:lnSpc>
                <a:spcPct val="120000"/>
              </a:lnSpc>
            </a:pPr>
            <a:r>
              <a:rPr lang="en-GB" sz="1600" b="1" dirty="0" err="1"/>
              <a:t>DataReader</a:t>
            </a:r>
            <a:r>
              <a:rPr lang="en-GB" sz="1600" dirty="0"/>
              <a:t>: retrieve data from a database</a:t>
            </a:r>
          </a:p>
          <a:p>
            <a:pPr lvl="1">
              <a:lnSpc>
                <a:spcPct val="120000"/>
              </a:lnSpc>
            </a:pPr>
            <a:r>
              <a:rPr lang="en-GB" sz="1600" b="1" dirty="0" err="1"/>
              <a:t>DataAdapter</a:t>
            </a:r>
            <a:r>
              <a:rPr lang="en-GB" sz="1600" dirty="0"/>
              <a:t>: retrieve data from a data source and populate tables within a </a:t>
            </a:r>
            <a:r>
              <a:rPr lang="en-GB" sz="1600" dirty="0" err="1"/>
              <a:t>DataSet</a:t>
            </a:r>
            <a:endParaRPr lang="en-GB" sz="1600" dirty="0"/>
          </a:p>
          <a:p>
            <a:pPr lvl="1">
              <a:lnSpc>
                <a:spcPct val="120000"/>
              </a:lnSpc>
            </a:pPr>
            <a:r>
              <a:rPr lang="en-GB" sz="1600" b="1" dirty="0" err="1"/>
              <a:t>DataSet</a:t>
            </a:r>
            <a:r>
              <a:rPr lang="en-GB" sz="1600" dirty="0"/>
              <a:t>: in-memory representation of data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GB" sz="2000" dirty="0" err="1"/>
              <a:t>ADO.Net</a:t>
            </a:r>
            <a:r>
              <a:rPr lang="en-GB" sz="2000" dirty="0"/>
              <a:t> interacts with the database = data access / </a:t>
            </a:r>
            <a:r>
              <a:rPr lang="en-GB" sz="2000" dirty="0" err="1"/>
              <a:t>persistance</a:t>
            </a:r>
            <a:r>
              <a:rPr lang="en-GB" sz="2000" dirty="0"/>
              <a:t> / infrastructure layer</a:t>
            </a:r>
          </a:p>
          <a:p>
            <a:pPr>
              <a:lnSpc>
                <a:spcPct val="120000"/>
              </a:lnSpc>
            </a:pPr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A7C2E11-7E0B-9F8F-1E17-C62DCEDBE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ADO.Net</a:t>
            </a:r>
            <a:r>
              <a:rPr lang="en-GB" dirty="0"/>
              <a:t> Purpose and Components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C4147AE-7794-D1AF-3BA4-5E8503F365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dirty="0"/>
              <a:t>© FHV – V. </a:t>
            </a:r>
            <a:r>
              <a:rPr lang="en-GB" dirty="0" err="1"/>
              <a:t>Bekiri</a:t>
            </a:r>
            <a:r>
              <a:rPr lang="en-GB" dirty="0"/>
              <a:t> / P. Scambor  – Application Integration and Security – Semester 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D24CD6-B939-2C01-AEDD-B52A63170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Seite </a:t>
            </a:r>
            <a:fld id="{D443D198-3BD8-9B40-B32A-21AB276A321F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</a:pPr>
              <a:t>21</a:t>
            </a:fld>
            <a:endParaRPr lang="en-GB"/>
          </a:p>
        </p:txBody>
      </p:sp>
      <p:sp>
        <p:nvSpPr>
          <p:cNvPr id="26" name="Fußzeilenplatzhalter 3">
            <a:extLst>
              <a:ext uri="{FF2B5EF4-FFF2-40B4-BE49-F238E27FC236}">
                <a16:creationId xmlns:a16="http://schemas.microsoft.com/office/drawing/2014/main" id="{EAF570C9-6E77-EF03-961A-3AFDFE8D0247}"/>
              </a:ext>
            </a:extLst>
          </p:cNvPr>
          <p:cNvSpPr txBox="1">
            <a:spLocks/>
          </p:cNvSpPr>
          <p:nvPr/>
        </p:nvSpPr>
        <p:spPr>
          <a:xfrm>
            <a:off x="7454096" y="6253271"/>
            <a:ext cx="2498795" cy="24348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lang="de-DE" sz="11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dirty="0">
                <a:hlinkClick r:id="rId2"/>
              </a:rPr>
              <a:t>https://learn.microsoft.com/en-us/dotnet/framework/data/adonet/ado-net-overview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7A2E60-60A8-813D-07CF-5CD6BAF38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991" y="1451113"/>
            <a:ext cx="4553009" cy="2492587"/>
          </a:xfrm>
          <a:prstGeom prst="rect">
            <a:avLst/>
          </a:prstGeom>
        </p:spPr>
      </p:pic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285ED9C6-4578-7222-34D0-BC13663416B8}"/>
              </a:ext>
            </a:extLst>
          </p:cNvPr>
          <p:cNvSpPr txBox="1">
            <a:spLocks/>
          </p:cNvSpPr>
          <p:nvPr/>
        </p:nvSpPr>
        <p:spPr>
          <a:xfrm>
            <a:off x="7278990" y="4100372"/>
            <a:ext cx="4455809" cy="72055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lang="de-DE" sz="11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sz="1200" dirty="0"/>
              <a:t>Source: </a:t>
            </a:r>
            <a:r>
              <a:rPr lang="en-GB" sz="1200" dirty="0">
                <a:hlinkClick r:id="rId4"/>
              </a:rPr>
              <a:t>https://www.c-sharpcorner.com/uploadfile/puranindia/what-is-ado-net/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104482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45B2B-747E-1F67-4889-06D165F33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6F4C0C0-DA9F-4C82-5EEA-E1E9613882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0000" y="1451113"/>
            <a:ext cx="9887243" cy="465151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GB" sz="2000" dirty="0"/>
              <a:t>The ADO.NET classes are found in </a:t>
            </a:r>
            <a:r>
              <a:rPr lang="en-GB" sz="2000" dirty="0" err="1"/>
              <a:t>System.Data.dll</a:t>
            </a:r>
            <a:r>
              <a:rPr lang="en-GB" sz="2000" dirty="0"/>
              <a:t> and there are specific providers for different database systems: e.g. </a:t>
            </a:r>
            <a:r>
              <a:rPr lang="en-GB" sz="2000" dirty="0" err="1"/>
              <a:t>MySql.Data</a:t>
            </a:r>
            <a:r>
              <a:rPr lang="en-GB" sz="2000" dirty="0"/>
              <a:t> (installable as NuGet package)</a:t>
            </a:r>
          </a:p>
          <a:p>
            <a:pPr>
              <a:lnSpc>
                <a:spcPct val="120000"/>
              </a:lnSpc>
            </a:pPr>
            <a:r>
              <a:rPr lang="en-GB" sz="2000" dirty="0"/>
              <a:t>Steps do develop an application based on </a:t>
            </a:r>
            <a:r>
              <a:rPr lang="en-GB" sz="2000" dirty="0" err="1"/>
              <a:t>ADO.Net</a:t>
            </a:r>
            <a:r>
              <a:rPr lang="en-GB" sz="2000" dirty="0"/>
              <a:t>:</a:t>
            </a:r>
          </a:p>
          <a:p>
            <a:pPr lvl="1">
              <a:lnSpc>
                <a:spcPct val="120000"/>
              </a:lnSpc>
            </a:pPr>
            <a:r>
              <a:rPr lang="en-GB" sz="1800" dirty="0"/>
              <a:t>Setup </a:t>
            </a:r>
            <a:r>
              <a:rPr lang="en-GB" sz="1800" b="1" dirty="0"/>
              <a:t>database</a:t>
            </a:r>
          </a:p>
          <a:p>
            <a:pPr lvl="2">
              <a:lnSpc>
                <a:spcPct val="120000"/>
              </a:lnSpc>
            </a:pPr>
            <a:r>
              <a:rPr lang="en-GB" sz="1400" dirty="0"/>
              <a:t>Create a table for each model (entity)</a:t>
            </a:r>
          </a:p>
          <a:p>
            <a:pPr lvl="2">
              <a:lnSpc>
                <a:spcPct val="120000"/>
              </a:lnSpc>
            </a:pPr>
            <a:r>
              <a:rPr lang="en-GB" sz="1400" dirty="0"/>
              <a:t>Create a column for each property</a:t>
            </a:r>
          </a:p>
          <a:p>
            <a:pPr lvl="2">
              <a:lnSpc>
                <a:spcPct val="120000"/>
              </a:lnSpc>
            </a:pPr>
            <a:r>
              <a:rPr lang="en-GB" sz="1400" dirty="0"/>
              <a:t>Configure primary and foreign keys</a:t>
            </a:r>
          </a:p>
          <a:p>
            <a:pPr lvl="2">
              <a:lnSpc>
                <a:spcPct val="120000"/>
              </a:lnSpc>
            </a:pPr>
            <a:r>
              <a:rPr lang="en-GB" sz="1400" dirty="0"/>
              <a:t>Configure indexes, if not already done automatically</a:t>
            </a:r>
          </a:p>
          <a:p>
            <a:pPr lvl="1">
              <a:lnSpc>
                <a:spcPct val="120000"/>
              </a:lnSpc>
            </a:pPr>
            <a:r>
              <a:rPr lang="en-GB" sz="1800" dirty="0"/>
              <a:t>Create </a:t>
            </a:r>
            <a:r>
              <a:rPr lang="en-GB" sz="1800" b="1" dirty="0"/>
              <a:t>entity classes</a:t>
            </a:r>
          </a:p>
          <a:p>
            <a:pPr lvl="1">
              <a:lnSpc>
                <a:spcPct val="120000"/>
              </a:lnSpc>
            </a:pPr>
            <a:r>
              <a:rPr lang="en-GB" sz="1800" dirty="0"/>
              <a:t>Create </a:t>
            </a:r>
            <a:r>
              <a:rPr lang="en-GB" sz="1800" b="1" dirty="0"/>
              <a:t>data access class</a:t>
            </a:r>
          </a:p>
          <a:p>
            <a:pPr lvl="1">
              <a:lnSpc>
                <a:spcPct val="120000"/>
              </a:lnSpc>
            </a:pPr>
            <a:r>
              <a:rPr lang="en-GB" sz="1800" dirty="0"/>
              <a:t>Use data access class to </a:t>
            </a:r>
            <a:r>
              <a:rPr lang="en-GB" sz="1800" b="1" dirty="0"/>
              <a:t>retrieve and manipulate data</a:t>
            </a:r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4ADD1BF-B091-C648-CB60-71460BAB5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ADO.Net</a:t>
            </a:r>
            <a:r>
              <a:rPr lang="en-GB" dirty="0"/>
              <a:t> Package &amp; Steps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7EFEE09-AFF1-8AD5-2A43-E25D7AEB1C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dirty="0"/>
              <a:t>© FHV – V. </a:t>
            </a:r>
            <a:r>
              <a:rPr lang="en-GB" dirty="0" err="1"/>
              <a:t>Bekiri</a:t>
            </a:r>
            <a:r>
              <a:rPr lang="en-GB" dirty="0"/>
              <a:t> / P. Scambor  – Application Integration and Security – Semester 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EE085D1-45F3-173E-FD7D-468A2BE4E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Seite </a:t>
            </a:r>
            <a:fld id="{D443D198-3BD8-9B40-B32A-21AB276A321F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807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630BA-34C6-8BEA-71DB-D4006E1A0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306550C-7533-5AEB-55AE-3142F2BD1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ADO.Net</a:t>
            </a:r>
            <a:r>
              <a:rPr lang="en-GB" dirty="0"/>
              <a:t> code example: Entity classes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694E6FB-3470-DEA8-DCA4-BF7C25B3FF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dirty="0"/>
              <a:t>© FHV – V. </a:t>
            </a:r>
            <a:r>
              <a:rPr lang="en-GB" dirty="0" err="1"/>
              <a:t>Bekiri</a:t>
            </a:r>
            <a:r>
              <a:rPr lang="en-GB" dirty="0"/>
              <a:t> / P. Scambor  – Application Integration and Security – Semester 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AE54799-CAA9-885D-4A35-07E91C92E9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Seite </a:t>
            </a:r>
            <a:fld id="{D443D198-3BD8-9B40-B32A-21AB276A321F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</a:pPr>
              <a:t>23</a:t>
            </a:fld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81B5724-635D-49AA-D60F-4C0921C35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8600" y="1215775"/>
            <a:ext cx="6858426" cy="3863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B651DA3-47B0-A483-4875-4CA3B724C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347" y="1215775"/>
            <a:ext cx="6942335" cy="417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3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0B2CD-58D0-755F-AD80-B3B8B8F97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9D6A9ED-7DE5-E044-2935-ED6E740B0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ADO.Net</a:t>
            </a:r>
            <a:r>
              <a:rPr lang="en-GB" dirty="0"/>
              <a:t> code example: Data access class (Data Access Layer = DAL)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9379293-D685-24D2-19B1-BE3EC8764F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dirty="0"/>
              <a:t>© FHV – V. </a:t>
            </a:r>
            <a:r>
              <a:rPr lang="en-GB" dirty="0" err="1"/>
              <a:t>Bekiri</a:t>
            </a:r>
            <a:r>
              <a:rPr lang="en-GB" dirty="0"/>
              <a:t> / P. Scambor  – Application Integration and Security – Semester 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FBBECC1-955C-3A90-BAB5-7FF3ADE7F0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Seite </a:t>
            </a:r>
            <a:fld id="{D443D198-3BD8-9B40-B32A-21AB276A321F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</a:pPr>
              <a:t>24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F851AA-1788-E083-67D2-8D9C167A0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8522" y="896939"/>
            <a:ext cx="9899236" cy="596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912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86007-664D-2BFD-876F-B2E9ABC52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DF7A67-50FC-93CA-68A4-22D56601B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316" y="669980"/>
            <a:ext cx="8933224" cy="6029926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CB3D709-112C-98FF-F8B3-EF9A95D52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1245"/>
            <a:ext cx="9528842" cy="833812"/>
          </a:xfrm>
        </p:spPr>
        <p:txBody>
          <a:bodyPr/>
          <a:lstStyle/>
          <a:p>
            <a:r>
              <a:rPr lang="en-GB" dirty="0" err="1"/>
              <a:t>ADO.Net</a:t>
            </a:r>
            <a:r>
              <a:rPr lang="en-GB" dirty="0"/>
              <a:t> code example: DAL Read Blogs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4CFB50-B3C4-343B-E123-FFB6895F2E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dirty="0"/>
              <a:t>© FHV – V. </a:t>
            </a:r>
            <a:r>
              <a:rPr lang="en-GB" dirty="0" err="1"/>
              <a:t>Bekiri</a:t>
            </a:r>
            <a:r>
              <a:rPr lang="en-GB" dirty="0"/>
              <a:t> / P. Scambor  – Application Integration and Security – Semester 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A4935A-01CD-96F8-0492-379B7EF692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Seite </a:t>
            </a:r>
            <a:fld id="{D443D198-3BD8-9B40-B32A-21AB276A321F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</a:pPr>
              <a:t>25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34F92B-33FF-07B0-739B-9CF99B513FEA}"/>
              </a:ext>
            </a:extLst>
          </p:cNvPr>
          <p:cNvSpPr/>
          <p:nvPr/>
        </p:nvSpPr>
        <p:spPr>
          <a:xfrm>
            <a:off x="1944757" y="2569625"/>
            <a:ext cx="4698268" cy="190898"/>
          </a:xfrm>
          <a:prstGeom prst="rect">
            <a:avLst/>
          </a:prstGeom>
          <a:solidFill>
            <a:srgbClr val="FDD46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DCBF6F-4F57-699D-C63E-BF8457FBF0FC}"/>
              </a:ext>
            </a:extLst>
          </p:cNvPr>
          <p:cNvSpPr/>
          <p:nvPr/>
        </p:nvSpPr>
        <p:spPr>
          <a:xfrm>
            <a:off x="2186982" y="2778920"/>
            <a:ext cx="4008781" cy="216999"/>
          </a:xfrm>
          <a:prstGeom prst="rect">
            <a:avLst/>
          </a:prstGeom>
          <a:solidFill>
            <a:srgbClr val="FDD46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28DB08-4187-F895-5015-AB0324692398}"/>
              </a:ext>
            </a:extLst>
          </p:cNvPr>
          <p:cNvSpPr/>
          <p:nvPr/>
        </p:nvSpPr>
        <p:spPr>
          <a:xfrm>
            <a:off x="1851506" y="1898985"/>
            <a:ext cx="4791519" cy="190899"/>
          </a:xfrm>
          <a:prstGeom prst="rect">
            <a:avLst/>
          </a:prstGeom>
          <a:solidFill>
            <a:srgbClr val="FDD46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75F381-8F87-0163-289F-994E72AFEF46}"/>
              </a:ext>
            </a:extLst>
          </p:cNvPr>
          <p:cNvSpPr txBox="1"/>
          <p:nvPr/>
        </p:nvSpPr>
        <p:spPr>
          <a:xfrm>
            <a:off x="8412189" y="1168744"/>
            <a:ext cx="162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Connection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B9451B-B4DB-F275-4D27-24BC30A55A57}"/>
              </a:ext>
            </a:extLst>
          </p:cNvPr>
          <p:cNvSpPr txBox="1"/>
          <p:nvPr/>
        </p:nvSpPr>
        <p:spPr>
          <a:xfrm>
            <a:off x="8412189" y="1935789"/>
            <a:ext cx="162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Command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2E525E-3BE7-5F08-A8E9-87C29E145588}"/>
              </a:ext>
            </a:extLst>
          </p:cNvPr>
          <p:cNvSpPr txBox="1"/>
          <p:nvPr/>
        </p:nvSpPr>
        <p:spPr>
          <a:xfrm>
            <a:off x="8412189" y="3436589"/>
            <a:ext cx="162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/>
              <a:t>DataReader</a:t>
            </a:r>
            <a:endParaRPr lang="de-AT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2BA358-D306-6EC9-E3D0-ED710A370D22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6643025" y="1353410"/>
            <a:ext cx="1769164" cy="522699"/>
          </a:xfrm>
          <a:prstGeom prst="straightConnector1">
            <a:avLst/>
          </a:prstGeom>
          <a:ln w="76200">
            <a:solidFill>
              <a:srgbClr val="FFDC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6635A3-0EAE-1414-2887-581BFC1ABE0D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6643025" y="2120455"/>
            <a:ext cx="1769164" cy="418465"/>
          </a:xfrm>
          <a:prstGeom prst="straightConnector1">
            <a:avLst/>
          </a:prstGeom>
          <a:ln w="76200">
            <a:solidFill>
              <a:srgbClr val="FFDC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7341B68-43C3-678B-9B7E-764C8A008F5E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6195763" y="3059114"/>
            <a:ext cx="2216426" cy="562141"/>
          </a:xfrm>
          <a:prstGeom prst="straightConnector1">
            <a:avLst/>
          </a:prstGeom>
          <a:ln w="76200">
            <a:solidFill>
              <a:srgbClr val="FFDC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044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50E2D-D805-0C52-1BA9-119919F9E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16F7A97-25D1-2AD4-A674-3BFF9AF8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1245"/>
            <a:ext cx="9213950" cy="833812"/>
          </a:xfrm>
        </p:spPr>
        <p:txBody>
          <a:bodyPr/>
          <a:lstStyle/>
          <a:p>
            <a:r>
              <a:rPr lang="en-GB" dirty="0" err="1"/>
              <a:t>ADO.Net</a:t>
            </a:r>
            <a:r>
              <a:rPr lang="en-GB" dirty="0"/>
              <a:t> code example: DAL Create Blog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820A5C7-1F40-6568-8CBE-6A4EFC6E89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dirty="0"/>
              <a:t>© FHV – V. </a:t>
            </a:r>
            <a:r>
              <a:rPr lang="en-GB" dirty="0" err="1"/>
              <a:t>Bekiri</a:t>
            </a:r>
            <a:r>
              <a:rPr lang="en-GB" dirty="0"/>
              <a:t> / P. Scambor  – Application Integration and Security – Semester 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822A87-D769-AFC2-BB50-61E1A39C44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Seite </a:t>
            </a:r>
            <a:fld id="{D443D198-3BD8-9B40-B32A-21AB276A321F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</a:pPr>
              <a:t>26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D6286C-319E-F08F-A1C7-1AB6B8493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4218" y="436102"/>
            <a:ext cx="8422262" cy="630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426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0F6D8-9DD5-4220-119F-74CFCA0CC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73729BC-F50A-7EAF-3035-29BB6DFBD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1245"/>
            <a:ext cx="9444064" cy="833812"/>
          </a:xfrm>
        </p:spPr>
        <p:txBody>
          <a:bodyPr/>
          <a:lstStyle/>
          <a:p>
            <a:r>
              <a:rPr lang="en-GB" dirty="0" err="1"/>
              <a:t>ADO.Net</a:t>
            </a:r>
            <a:r>
              <a:rPr lang="en-GB" dirty="0"/>
              <a:t> code example: DAL Update Blog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668573F-9744-4DF6-D3CA-DCE34384FF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dirty="0"/>
              <a:t>© FHV – V. </a:t>
            </a:r>
            <a:r>
              <a:rPr lang="en-GB" dirty="0" err="1"/>
              <a:t>Bekiri</a:t>
            </a:r>
            <a:r>
              <a:rPr lang="en-GB" dirty="0"/>
              <a:t> / P. Scambor  – Application Integration and Security – Semester 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5FAF78-34C5-F890-767A-27596F0188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Seite </a:t>
            </a:r>
            <a:fld id="{D443D198-3BD8-9B40-B32A-21AB276A321F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</a:pPr>
              <a:t>27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D300E0-985E-E93D-0151-7ADF17163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686" y="531329"/>
            <a:ext cx="7397830" cy="607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5778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FF6FB-C221-588D-2DB1-1CF982A07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2DDCA4F-E506-C4CC-E4AB-0C66FA3D2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361245"/>
            <a:ext cx="9425897" cy="833812"/>
          </a:xfrm>
        </p:spPr>
        <p:txBody>
          <a:bodyPr/>
          <a:lstStyle/>
          <a:p>
            <a:r>
              <a:rPr lang="en-GB" dirty="0" err="1"/>
              <a:t>ADO.Net</a:t>
            </a:r>
            <a:r>
              <a:rPr lang="en-GB" dirty="0"/>
              <a:t> code example: DAL Delete Blog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5F1B8FE-D7DF-4EFD-EFDF-7DD52050F1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dirty="0"/>
              <a:t>© FHV – V. </a:t>
            </a:r>
            <a:r>
              <a:rPr lang="en-GB" dirty="0" err="1"/>
              <a:t>Bekiri</a:t>
            </a:r>
            <a:r>
              <a:rPr lang="en-GB" dirty="0"/>
              <a:t> / P. Scambor  – Application Integration and Security – Semester 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A861D6A-59BF-AEE5-69E0-8A4F7FD2CB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Seite </a:t>
            </a:r>
            <a:fld id="{D443D198-3BD8-9B40-B32A-21AB276A321F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</a:pPr>
              <a:t>28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728A7A-4F4B-3E7B-A0DF-CDAA13322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416" y="346702"/>
            <a:ext cx="10740725" cy="646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505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FE632-2C33-1DB3-1EFA-349ED1347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13E8951-8F89-6FF2-1515-7AFF1B7F8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ADO.Net</a:t>
            </a:r>
            <a:r>
              <a:rPr lang="en-GB" dirty="0"/>
              <a:t> code example: DAL usage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9B4E0C-9463-0212-597F-482FA5139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dirty="0"/>
              <a:t>© FHV – V. </a:t>
            </a:r>
            <a:r>
              <a:rPr lang="en-GB" dirty="0" err="1"/>
              <a:t>Bekiri</a:t>
            </a:r>
            <a:r>
              <a:rPr lang="en-GB" dirty="0"/>
              <a:t> / P. Scambor  – Application Integration and Security – Semester 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52EAB79-F7F3-719D-29BD-EF53A89FE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Seite </a:t>
            </a:r>
            <a:fld id="{D443D198-3BD8-9B40-B32A-21AB276A321F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</a:pPr>
              <a:t>29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18A147-84BE-1CEA-F373-30C81D3B4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3256" y="405728"/>
            <a:ext cx="8933223" cy="625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132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FABB2-A56F-43DA-F69C-7703EFD4A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D572FFC-DE93-9518-6BC7-E2AEC4D303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0000" y="1103243"/>
            <a:ext cx="8347994" cy="465151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GB" sz="1800" dirty="0"/>
              <a:t>ORMs provide a convenient and efficient way to interact with a database from an OOP language.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GB" sz="1800" b="1" dirty="0"/>
              <a:t>ORMs</a:t>
            </a:r>
            <a:r>
              <a:rPr lang="en-GB" sz="1800" dirty="0"/>
              <a:t> are available for a </a:t>
            </a:r>
            <a:r>
              <a:rPr lang="en-GB" sz="1800" b="1" dirty="0"/>
              <a:t>wide range of programming languages and databases</a:t>
            </a:r>
          </a:p>
          <a:p>
            <a:pPr lvl="1">
              <a:lnSpc>
                <a:spcPct val="120000"/>
              </a:lnSpc>
            </a:pPr>
            <a:r>
              <a:rPr lang="en-GB" sz="1400" dirty="0"/>
              <a:t>Python: Django ORM, </a:t>
            </a:r>
            <a:r>
              <a:rPr lang="en-GB" sz="1400" dirty="0" err="1"/>
              <a:t>SQLAlchemy</a:t>
            </a:r>
            <a:r>
              <a:rPr lang="en-GB" sz="1400" dirty="0"/>
              <a:t>, Peewee</a:t>
            </a:r>
          </a:p>
          <a:p>
            <a:pPr lvl="1">
              <a:lnSpc>
                <a:spcPct val="120000"/>
              </a:lnSpc>
            </a:pPr>
            <a:r>
              <a:rPr lang="en-GB" sz="1400" dirty="0"/>
              <a:t>Java: Hibernate, </a:t>
            </a:r>
            <a:r>
              <a:rPr lang="en-GB" sz="1400" dirty="0" err="1"/>
              <a:t>EclipseLink</a:t>
            </a:r>
            <a:r>
              <a:rPr lang="en-GB" sz="1400" dirty="0"/>
              <a:t>, </a:t>
            </a:r>
            <a:r>
              <a:rPr lang="en-GB" sz="1400" dirty="0" err="1"/>
              <a:t>MyBatis</a:t>
            </a:r>
            <a:endParaRPr lang="en-GB" sz="1400" dirty="0"/>
          </a:p>
          <a:p>
            <a:pPr lvl="1">
              <a:lnSpc>
                <a:spcPct val="120000"/>
              </a:lnSpc>
            </a:pPr>
            <a:r>
              <a:rPr lang="en-GB" sz="1400" dirty="0"/>
              <a:t>Ruby: </a:t>
            </a:r>
            <a:r>
              <a:rPr lang="en-GB" sz="1400" dirty="0" err="1"/>
              <a:t>ActiveRecord</a:t>
            </a:r>
            <a:r>
              <a:rPr lang="en-GB" sz="1400" dirty="0"/>
              <a:t>, </a:t>
            </a:r>
            <a:r>
              <a:rPr lang="en-GB" sz="1400" dirty="0" err="1"/>
              <a:t>DataMapper</a:t>
            </a:r>
            <a:r>
              <a:rPr lang="en-GB" sz="1400" dirty="0"/>
              <a:t>, Sequel</a:t>
            </a:r>
          </a:p>
          <a:p>
            <a:pPr lvl="1">
              <a:lnSpc>
                <a:spcPct val="120000"/>
              </a:lnSpc>
            </a:pPr>
            <a:r>
              <a:rPr lang="en-GB" sz="1400" dirty="0"/>
              <a:t>PHP: Doctrine, </a:t>
            </a:r>
            <a:r>
              <a:rPr lang="en-GB" sz="1400" dirty="0" err="1"/>
              <a:t>CakePHP</a:t>
            </a:r>
            <a:r>
              <a:rPr lang="en-GB" sz="1400" dirty="0"/>
              <a:t>, </a:t>
            </a:r>
            <a:r>
              <a:rPr lang="en-GB" sz="1400" dirty="0" err="1"/>
              <a:t>ReadBeanPHP</a:t>
            </a:r>
            <a:endParaRPr lang="en-GB" sz="1400" dirty="0"/>
          </a:p>
          <a:p>
            <a:pPr lvl="1">
              <a:lnSpc>
                <a:spcPct val="120000"/>
              </a:lnSpc>
            </a:pPr>
            <a:r>
              <a:rPr lang="en-GB" sz="1400" dirty="0"/>
              <a:t>.NET: Entity Framework Core, Dapper, </a:t>
            </a:r>
            <a:r>
              <a:rPr lang="en-GB" sz="1400" dirty="0" err="1"/>
              <a:t>Nhibernate</a:t>
            </a:r>
            <a:endParaRPr lang="en-GB" sz="1400" dirty="0"/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en-GB" sz="1800" b="1" dirty="0"/>
              <a:t>Features</a:t>
            </a:r>
          </a:p>
          <a:p>
            <a:pPr lvl="1">
              <a:lnSpc>
                <a:spcPct val="120000"/>
              </a:lnSpc>
            </a:pPr>
            <a:r>
              <a:rPr lang="en-GB" sz="1400" dirty="0"/>
              <a:t>Mapping the relational database model to objects</a:t>
            </a:r>
          </a:p>
          <a:p>
            <a:pPr lvl="1">
              <a:lnSpc>
                <a:spcPct val="120000"/>
              </a:lnSpc>
            </a:pPr>
            <a:r>
              <a:rPr lang="en-GB" sz="1400" dirty="0"/>
              <a:t>Create or update the schema to match the object model</a:t>
            </a:r>
          </a:p>
          <a:p>
            <a:pPr lvl="1">
              <a:lnSpc>
                <a:spcPct val="120000"/>
              </a:lnSpc>
            </a:pPr>
            <a:r>
              <a:rPr lang="en-GB" sz="1400" dirty="0"/>
              <a:t>Query the database using LINQ</a:t>
            </a:r>
          </a:p>
          <a:p>
            <a:pPr lvl="1">
              <a:lnSpc>
                <a:spcPct val="120000"/>
              </a:lnSpc>
            </a:pPr>
            <a:r>
              <a:rPr lang="en-GB" sz="1400" dirty="0"/>
              <a:t>Handling of transactions</a:t>
            </a:r>
          </a:p>
          <a:p>
            <a:pPr lvl="1">
              <a:lnSpc>
                <a:spcPct val="120000"/>
              </a:lnSpc>
            </a:pPr>
            <a:r>
              <a:rPr lang="en-GB" sz="1400" dirty="0"/>
              <a:t>Supporting different databases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BB91416-5DD9-1EDA-EE56-110631112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 Relational Mapping (ORM)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EBC437E-3DD4-D552-5261-9433DC5235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dirty="0"/>
              <a:t>© FHV – V. </a:t>
            </a:r>
            <a:r>
              <a:rPr lang="en-GB" dirty="0" err="1"/>
              <a:t>Bekiri</a:t>
            </a:r>
            <a:r>
              <a:rPr lang="en-GB" dirty="0"/>
              <a:t> / P. Scambor  – Application Integration and Security – Semester 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BC496E-3C36-8C91-4370-408EA30C5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Seite </a:t>
            </a:r>
            <a:fld id="{D443D198-3BD8-9B40-B32A-21AB276A321F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</a:pPr>
              <a:t>3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937FA3-AD65-CCD8-9E6B-2E01C7411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267" y="318015"/>
            <a:ext cx="1810465" cy="2653268"/>
          </a:xfrm>
          <a:prstGeom prst="rect">
            <a:avLst/>
          </a:prstGeom>
        </p:spPr>
      </p:pic>
      <p:sp>
        <p:nvSpPr>
          <p:cNvPr id="13" name="Textplatzhalter 1">
            <a:extLst>
              <a:ext uri="{FF2B5EF4-FFF2-40B4-BE49-F238E27FC236}">
                <a16:creationId xmlns:a16="http://schemas.microsoft.com/office/drawing/2014/main" id="{F15B2D82-20E9-5F04-ED43-3BAF99B6CB44}"/>
              </a:ext>
            </a:extLst>
          </p:cNvPr>
          <p:cNvSpPr txBox="1">
            <a:spLocks/>
          </p:cNvSpPr>
          <p:nvPr/>
        </p:nvSpPr>
        <p:spPr>
          <a:xfrm>
            <a:off x="5519347" y="2784819"/>
            <a:ext cx="4958153" cy="242853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ts val="3400"/>
              </a:lnSpc>
              <a:spcBef>
                <a:spcPts val="0"/>
              </a:spcBef>
              <a:spcAft>
                <a:spcPts val="600"/>
              </a:spcAft>
              <a:buSzPct val="120000"/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ts val="3400"/>
              </a:lnSpc>
              <a:spcBef>
                <a:spcPts val="500"/>
              </a:spcBef>
              <a:spcAft>
                <a:spcPts val="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en-GB" sz="1800" b="1" dirty="0"/>
              <a:t>ORMs also provide benefits:</a:t>
            </a:r>
          </a:p>
          <a:p>
            <a:pPr lvl="1">
              <a:lnSpc>
                <a:spcPct val="120000"/>
              </a:lnSpc>
            </a:pPr>
            <a:r>
              <a:rPr lang="en-GB" sz="1400" b="1" dirty="0"/>
              <a:t>Security</a:t>
            </a:r>
            <a:r>
              <a:rPr lang="en-GB" sz="1400" dirty="0"/>
              <a:t>: ORMs help to prevent SQL injection attacks by automatically escaping input data and parameterizing queries</a:t>
            </a:r>
          </a:p>
          <a:p>
            <a:pPr lvl="1">
              <a:lnSpc>
                <a:spcPct val="120000"/>
              </a:lnSpc>
            </a:pPr>
            <a:r>
              <a:rPr lang="en-GB" sz="1400" b="1" dirty="0"/>
              <a:t>Increased productivity</a:t>
            </a:r>
            <a:r>
              <a:rPr lang="en-GB" sz="1400" dirty="0"/>
              <a:t>: ORM reduce the amount of coded needed to interact with the database</a:t>
            </a:r>
          </a:p>
          <a:p>
            <a:pPr lvl="1">
              <a:lnSpc>
                <a:spcPct val="120000"/>
              </a:lnSpc>
            </a:pPr>
            <a:r>
              <a:rPr lang="en-GB" sz="1400" b="1" dirty="0"/>
              <a:t>Portability</a:t>
            </a:r>
            <a:r>
              <a:rPr lang="en-GB" sz="1400" dirty="0"/>
              <a:t>: ORM is used to abstract the underlaying database technology =&gt; changing the database without changing the code</a:t>
            </a:r>
          </a:p>
          <a:p>
            <a:pPr lvl="1">
              <a:lnSpc>
                <a:spcPct val="120000"/>
              </a:lnSpc>
            </a:pPr>
            <a:r>
              <a:rPr lang="en-GB" sz="1400" b="1" dirty="0"/>
              <a:t>Maintenance</a:t>
            </a:r>
            <a:r>
              <a:rPr lang="en-GB" sz="1400" dirty="0"/>
              <a:t>: changes to the database schema can be made by modifying code and executing commands rather than writing SQL scrips.</a:t>
            </a:r>
          </a:p>
        </p:txBody>
      </p:sp>
    </p:spTree>
    <p:extLst>
      <p:ext uri="{BB962C8B-B14F-4D97-AF65-F5344CB8AC3E}">
        <p14:creationId xmlns:p14="http://schemas.microsoft.com/office/powerpoint/2010/main" val="2854811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0CF93-06E2-DB91-FF27-FAEEAFA2A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7D2CC95-06AA-3730-29BD-C0371E5E9B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0000" y="1195057"/>
            <a:ext cx="9887243" cy="465151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GB" sz="1800" dirty="0"/>
              <a:t>No compiler support for SQL-statements (they are just strings)</a:t>
            </a:r>
          </a:p>
          <a:p>
            <a:pPr>
              <a:lnSpc>
                <a:spcPct val="120000"/>
              </a:lnSpc>
            </a:pPr>
            <a:r>
              <a:rPr lang="en-GB" sz="1800" dirty="0"/>
              <a:t>DAL contains boilerplate code</a:t>
            </a:r>
          </a:p>
          <a:p>
            <a:pPr lvl="1">
              <a:lnSpc>
                <a:spcPct val="120000"/>
              </a:lnSpc>
            </a:pPr>
            <a:r>
              <a:rPr lang="en-GB" sz="1600" dirty="0"/>
              <a:t>All Read methods look alike, all Create methods look alike, …</a:t>
            </a:r>
          </a:p>
          <a:p>
            <a:pPr lvl="1">
              <a:lnSpc>
                <a:spcPct val="120000"/>
              </a:lnSpc>
            </a:pPr>
            <a:r>
              <a:rPr lang="en-GB" sz="1600" dirty="0"/>
              <a:t>Create and Update methods also look similar</a:t>
            </a:r>
          </a:p>
          <a:p>
            <a:pPr>
              <a:lnSpc>
                <a:spcPct val="120000"/>
              </a:lnSpc>
            </a:pPr>
            <a:r>
              <a:rPr lang="en-GB" sz="1800" dirty="0"/>
              <a:t>Database must be created and maintained manually</a:t>
            </a:r>
          </a:p>
          <a:p>
            <a:pPr>
              <a:lnSpc>
                <a:spcPct val="120000"/>
              </a:lnSpc>
            </a:pPr>
            <a:r>
              <a:rPr lang="en-GB" sz="1800" dirty="0"/>
              <a:t>New entity? =&gt; 4 methods to be implemented, table to be created</a:t>
            </a:r>
          </a:p>
          <a:p>
            <a:pPr>
              <a:lnSpc>
                <a:spcPct val="120000"/>
              </a:lnSpc>
            </a:pPr>
            <a:r>
              <a:rPr lang="en-GB" sz="1800" dirty="0"/>
              <a:t>New (datatype for) property? =&gt; 3 methods to be changed, table to be altered</a:t>
            </a:r>
          </a:p>
          <a:p>
            <a:pPr>
              <a:lnSpc>
                <a:spcPct val="120000"/>
              </a:lnSpc>
            </a:pPr>
            <a:r>
              <a:rPr lang="en-GB" sz="1800" dirty="0"/>
              <a:t>New relationship? =&gt; foreign key constraint to be created</a:t>
            </a:r>
          </a:p>
          <a:p>
            <a:pPr>
              <a:lnSpc>
                <a:spcPct val="120000"/>
              </a:lnSpc>
            </a:pPr>
            <a:r>
              <a:rPr lang="en-GB" sz="1800" dirty="0"/>
              <a:t>No transaction support (</a:t>
            </a:r>
            <a:r>
              <a:rPr lang="en-GB" sz="1800" dirty="0" err="1"/>
              <a:t>ie</a:t>
            </a:r>
            <a:r>
              <a:rPr lang="en-GB" sz="1800" dirty="0"/>
              <a:t>. cannot create a blog and a post in one transaction)</a:t>
            </a:r>
          </a:p>
          <a:p>
            <a:pPr>
              <a:lnSpc>
                <a:spcPct val="120000"/>
              </a:lnSpc>
            </a:pPr>
            <a:r>
              <a:rPr lang="en-GB" sz="1800" dirty="0"/>
              <a:t>Using nullable value types (</a:t>
            </a:r>
            <a:r>
              <a:rPr lang="en-GB" sz="1800" dirty="0" err="1"/>
              <a:t>ie</a:t>
            </a:r>
            <a:r>
              <a:rPr lang="en-GB" sz="1800" dirty="0"/>
              <a:t>. int?) is cumbersome</a:t>
            </a:r>
          </a:p>
          <a:p>
            <a:pPr>
              <a:lnSpc>
                <a:spcPct val="120000"/>
              </a:lnSpc>
            </a:pPr>
            <a:r>
              <a:rPr lang="en-GB" sz="1800" dirty="0"/>
              <a:t>Not really OOP: we use IDs instead of navigation properties</a:t>
            </a:r>
          </a:p>
          <a:p>
            <a:pPr>
              <a:lnSpc>
                <a:spcPct val="120000"/>
              </a:lnSpc>
            </a:pPr>
            <a:r>
              <a:rPr lang="en-GB" sz="1800" dirty="0"/>
              <a:t>How to implement “all the blogs with rating &gt; x” or “all posts of a specific blog”?</a:t>
            </a:r>
          </a:p>
          <a:p>
            <a:endParaRPr lang="en-GB" sz="20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5F1E66E-F8CD-11F6-514B-EDBBEA671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ADO.Net</a:t>
            </a:r>
            <a:r>
              <a:rPr lang="en-GB" dirty="0"/>
              <a:t> conclusion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C1264C6-0F7A-590D-293A-78010D5288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dirty="0"/>
              <a:t>© FHV – V. </a:t>
            </a:r>
            <a:r>
              <a:rPr lang="en-GB" dirty="0" err="1"/>
              <a:t>Bekiri</a:t>
            </a:r>
            <a:r>
              <a:rPr lang="en-GB" dirty="0"/>
              <a:t> / P. Scambor  – Application Integration and Security – Semester 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5DF82D5-3C89-13D8-9405-24BD0B006C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dirty="0" err="1"/>
              <a:t>Seite</a:t>
            </a:r>
            <a:r>
              <a:rPr lang="en-GB" dirty="0"/>
              <a:t> </a:t>
            </a:r>
            <a:fld id="{D443D198-3BD8-9B40-B32A-21AB276A321F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</a:pPr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2993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AFC09-187A-0DCB-3871-10EC536A0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278A2A3-9404-6E45-39E2-E7AA8D72713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59999" y="360000"/>
            <a:ext cx="5686785" cy="122580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4000"/>
              </a:lnSpc>
              <a:spcBef>
                <a:spcPts val="0"/>
              </a:spcBef>
              <a:buNone/>
            </a:pPr>
            <a:r>
              <a:rPr lang="en-GB" sz="3600" b="1" dirty="0">
                <a:latin typeface="+mj-lt"/>
              </a:rPr>
              <a:t>That‘s it </a:t>
            </a:r>
            <a:r>
              <a:rPr lang="en-GB" sz="3600" b="1" dirty="0">
                <a:latin typeface="+mj-lt"/>
                <a:sym typeface="Wingdings" pitchFamily="2" charset="2"/>
              </a:rPr>
              <a:t></a:t>
            </a:r>
            <a:endParaRPr lang="en-GB" sz="3600" b="1" dirty="0">
              <a:latin typeface="+mj-lt"/>
            </a:endParaRPr>
          </a:p>
          <a:p>
            <a:pPr marL="0" indent="0">
              <a:lnSpc>
                <a:spcPts val="4000"/>
              </a:lnSpc>
              <a:spcBef>
                <a:spcPts val="0"/>
              </a:spcBef>
              <a:buNone/>
            </a:pPr>
            <a:r>
              <a:rPr lang="en-GB" sz="3600" b="1" dirty="0">
                <a:latin typeface="+mj-lt"/>
              </a:rPr>
              <a:t>…for now</a:t>
            </a:r>
          </a:p>
        </p:txBody>
      </p:sp>
    </p:spTree>
    <p:extLst>
      <p:ext uri="{BB962C8B-B14F-4D97-AF65-F5344CB8AC3E}">
        <p14:creationId xmlns:p14="http://schemas.microsoft.com/office/powerpoint/2010/main" val="2060972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3556E-A2F3-544D-F6DE-69433DBB8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3E3FBE8-4EB0-CF28-AE43-CEE3E8D4E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0001" y="1451113"/>
            <a:ext cx="7560000" cy="4651513"/>
          </a:xfrm>
        </p:spPr>
        <p:txBody>
          <a:bodyPr/>
          <a:lstStyle/>
          <a:p>
            <a:r>
              <a:rPr lang="en-GB" sz="2000" dirty="0"/>
              <a:t>Entity Framework (EF) Core is a lightweight, extensible, open source and cross-platform version of the popular </a:t>
            </a:r>
            <a:r>
              <a:rPr lang="en-GB" sz="2000" b="1" dirty="0"/>
              <a:t>Entity Framework data access technology</a:t>
            </a:r>
            <a:r>
              <a:rPr lang="en-GB" sz="2000" dirty="0"/>
              <a:t>.</a:t>
            </a:r>
          </a:p>
          <a:p>
            <a:r>
              <a:rPr lang="en-GB" sz="2000" dirty="0"/>
              <a:t>EF Core can serve as an </a:t>
            </a:r>
            <a:r>
              <a:rPr lang="en-GB" sz="2000" b="1" dirty="0"/>
              <a:t>object-relational mapper (O/RM)</a:t>
            </a:r>
            <a:r>
              <a:rPr lang="en-GB" sz="2000" dirty="0"/>
              <a:t>, which:</a:t>
            </a:r>
          </a:p>
          <a:p>
            <a:pPr lvl="1">
              <a:lnSpc>
                <a:spcPct val="120000"/>
              </a:lnSpc>
            </a:pPr>
            <a:r>
              <a:rPr lang="en-GB" sz="1600" dirty="0"/>
              <a:t>Enables .NET developers to </a:t>
            </a:r>
            <a:r>
              <a:rPr lang="en-GB" sz="1600" b="1" dirty="0"/>
              <a:t>work with a database using .NET objects</a:t>
            </a:r>
            <a:r>
              <a:rPr lang="en-GB" sz="1600" dirty="0"/>
              <a:t>.</a:t>
            </a:r>
          </a:p>
          <a:p>
            <a:pPr lvl="1">
              <a:lnSpc>
                <a:spcPct val="120000"/>
              </a:lnSpc>
            </a:pPr>
            <a:r>
              <a:rPr lang="en-GB" sz="1600" b="1" dirty="0"/>
              <a:t>Eliminates the need for most of the data-access code</a:t>
            </a:r>
            <a:r>
              <a:rPr lang="en-GB" sz="1600" dirty="0"/>
              <a:t> that typically needs to be written.</a:t>
            </a:r>
          </a:p>
          <a:p>
            <a:pPr>
              <a:spcBef>
                <a:spcPts val="600"/>
              </a:spcBef>
            </a:pPr>
            <a:r>
              <a:rPr lang="en-GB" sz="2000" dirty="0"/>
              <a:t>EF Core supports many database engines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1B1E865-80A5-F77C-673C-DE3EDB172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Entity Framework Core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AB8780F-54D9-1ACE-1609-D78F53AC3C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dirty="0"/>
              <a:t>© FHV – V. </a:t>
            </a:r>
            <a:r>
              <a:rPr lang="en-GB" dirty="0" err="1"/>
              <a:t>Bekiri</a:t>
            </a:r>
            <a:r>
              <a:rPr lang="en-GB" dirty="0"/>
              <a:t> / P. Scambor  – Application Integration and Security – Semester 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014E4AC-A4B8-E3EA-06A2-6473A991B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Seite </a:t>
            </a:r>
            <a:fld id="{D443D198-3BD8-9B40-B32A-21AB276A321F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</a:pPr>
              <a:t>4</a:t>
            </a:fld>
            <a:endParaRPr lang="en-GB"/>
          </a:p>
        </p:txBody>
      </p:sp>
      <p:sp>
        <p:nvSpPr>
          <p:cNvPr id="26" name="Fußzeilenplatzhalter 3">
            <a:extLst>
              <a:ext uri="{FF2B5EF4-FFF2-40B4-BE49-F238E27FC236}">
                <a16:creationId xmlns:a16="http://schemas.microsoft.com/office/drawing/2014/main" id="{89CCFDE8-8BCE-9BE0-0EB2-AD8C846E05F5}"/>
              </a:ext>
            </a:extLst>
          </p:cNvPr>
          <p:cNvSpPr txBox="1">
            <a:spLocks/>
          </p:cNvSpPr>
          <p:nvPr/>
        </p:nvSpPr>
        <p:spPr>
          <a:xfrm>
            <a:off x="7454097" y="6253271"/>
            <a:ext cx="2216598" cy="2520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lang="de-DE" sz="11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dirty="0">
                <a:hlinkClick r:id="rId2"/>
              </a:rPr>
              <a:t>https://</a:t>
            </a:r>
            <a:r>
              <a:rPr lang="en-GB" dirty="0" err="1">
                <a:hlinkClick r:id="rId2"/>
              </a:rPr>
              <a:t>learn.microsoft.com</a:t>
            </a:r>
            <a:r>
              <a:rPr lang="en-GB" dirty="0">
                <a:hlinkClick r:id="rId2"/>
              </a:rPr>
              <a:t>/</a:t>
            </a:r>
            <a:r>
              <a:rPr lang="en-GB" dirty="0" err="1">
                <a:hlinkClick r:id="rId2"/>
              </a:rPr>
              <a:t>en</a:t>
            </a:r>
            <a:r>
              <a:rPr lang="en-GB" dirty="0">
                <a:hlinkClick r:id="rId2"/>
              </a:rPr>
              <a:t>-us/</a:t>
            </a:r>
            <a:r>
              <a:rPr lang="en-GB" dirty="0" err="1">
                <a:hlinkClick r:id="rId2"/>
              </a:rPr>
              <a:t>ef</a:t>
            </a:r>
            <a:r>
              <a:rPr lang="en-GB" dirty="0">
                <a:hlinkClick r:id="rId2"/>
              </a:rPr>
              <a:t>/core/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365A51-BEFF-BEF8-1EE5-E4F8BB72F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365" y="1195057"/>
            <a:ext cx="2743200" cy="2743200"/>
          </a:xfrm>
          <a:prstGeom prst="rect">
            <a:avLst/>
          </a:prstGeom>
        </p:spPr>
      </p:pic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6C11F182-E021-2955-0560-578821091BB0}"/>
              </a:ext>
            </a:extLst>
          </p:cNvPr>
          <p:cNvSpPr txBox="1">
            <a:spLocks/>
          </p:cNvSpPr>
          <p:nvPr/>
        </p:nvSpPr>
        <p:spPr>
          <a:xfrm>
            <a:off x="8897615" y="3855419"/>
            <a:ext cx="2471950" cy="252001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lang="de-DE" sz="11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sz="1200" dirty="0">
                <a:hlinkClick r:id="rId4"/>
              </a:rPr>
              <a:t>Image by </a:t>
            </a:r>
            <a:r>
              <a:rPr lang="en-GB" sz="1200" dirty="0" err="1">
                <a:hlinkClick r:id="rId4"/>
              </a:rPr>
              <a:t>juicy_fish</a:t>
            </a:r>
            <a:r>
              <a:rPr lang="en-GB" sz="1200" dirty="0">
                <a:hlinkClick r:id="rId4"/>
              </a:rPr>
              <a:t> on </a:t>
            </a:r>
            <a:r>
              <a:rPr lang="en-GB" sz="1200" dirty="0" err="1">
                <a:hlinkClick r:id="rId4"/>
              </a:rPr>
              <a:t>Freepik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973498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F8721-0C1D-9CAC-B34F-4DC503D12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777BF51-7A08-4020-93E7-F1BDCBB46B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0001" y="1114097"/>
            <a:ext cx="5735999" cy="4988529"/>
          </a:xfrm>
        </p:spPr>
        <p:txBody>
          <a:bodyPr/>
          <a:lstStyle/>
          <a:p>
            <a:r>
              <a:rPr lang="en-GB" sz="2000" dirty="0"/>
              <a:t>With EF Core, data access is performed using a model. A </a:t>
            </a:r>
            <a:r>
              <a:rPr lang="en-GB" sz="2000" b="1" dirty="0"/>
              <a:t>model</a:t>
            </a:r>
            <a:r>
              <a:rPr lang="en-GB" sz="2000" dirty="0"/>
              <a:t> is made up of </a:t>
            </a:r>
            <a:r>
              <a:rPr lang="en-GB" sz="2000" b="1" dirty="0"/>
              <a:t>entity classes</a:t>
            </a:r>
            <a:r>
              <a:rPr lang="en-GB" sz="2000" dirty="0"/>
              <a:t> and a </a:t>
            </a:r>
            <a:r>
              <a:rPr lang="en-GB" sz="2000" b="1" dirty="0"/>
              <a:t>context object (</a:t>
            </a:r>
            <a:r>
              <a:rPr lang="en-GB" sz="2000" b="1" dirty="0" err="1"/>
              <a:t>DbContext</a:t>
            </a:r>
            <a:r>
              <a:rPr lang="en-GB" sz="2000" b="1" dirty="0"/>
              <a:t>)</a:t>
            </a:r>
            <a:r>
              <a:rPr lang="en-GB" sz="2000" dirty="0"/>
              <a:t> that represents a session with the database.</a:t>
            </a:r>
          </a:p>
          <a:p>
            <a:r>
              <a:rPr lang="en-GB" sz="2000" dirty="0"/>
              <a:t>EF supports the following model development approaches:</a:t>
            </a:r>
          </a:p>
          <a:p>
            <a:pPr lvl="1">
              <a:lnSpc>
                <a:spcPct val="120000"/>
              </a:lnSpc>
            </a:pPr>
            <a:r>
              <a:rPr lang="en-GB" sz="1600" b="1" dirty="0"/>
              <a:t>Generate</a:t>
            </a:r>
            <a:r>
              <a:rPr lang="en-GB" sz="1600" dirty="0"/>
              <a:t> a model from an </a:t>
            </a:r>
            <a:r>
              <a:rPr lang="en-GB" sz="1600" b="1" dirty="0"/>
              <a:t>existing database</a:t>
            </a:r>
            <a:r>
              <a:rPr lang="en-GB" sz="1600" dirty="0"/>
              <a:t>.</a:t>
            </a:r>
          </a:p>
          <a:p>
            <a:pPr lvl="1">
              <a:lnSpc>
                <a:spcPct val="120000"/>
              </a:lnSpc>
            </a:pPr>
            <a:r>
              <a:rPr lang="en-GB" sz="1600" b="1" dirty="0"/>
              <a:t>Hand-code</a:t>
            </a:r>
            <a:r>
              <a:rPr lang="en-GB" sz="1600" dirty="0"/>
              <a:t> a model to match the </a:t>
            </a:r>
            <a:r>
              <a:rPr lang="en-GB" sz="1600" b="1" dirty="0"/>
              <a:t>existing database</a:t>
            </a:r>
            <a:r>
              <a:rPr lang="en-GB" sz="1600" dirty="0"/>
              <a:t>.</a:t>
            </a:r>
          </a:p>
          <a:p>
            <a:pPr lvl="1">
              <a:lnSpc>
                <a:spcPct val="120000"/>
              </a:lnSpc>
            </a:pPr>
            <a:r>
              <a:rPr lang="en-GB" sz="1600" b="1" dirty="0"/>
              <a:t>Use EF Migrations to create a database from the model</a:t>
            </a:r>
            <a:r>
              <a:rPr lang="en-GB" sz="1600" dirty="0"/>
              <a:t>. Migrations allow evolving the database as the model changes.</a:t>
            </a:r>
            <a:br>
              <a:rPr lang="en-GB" sz="2000" dirty="0"/>
            </a:br>
            <a:endParaRPr lang="en-GB" sz="20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3B88343-BB9A-1830-7A92-B9EED8471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Entity Framework Core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2AEC81A-8D43-E84F-452A-5813ACA72F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dirty="0"/>
              <a:t>© FHV – V. </a:t>
            </a:r>
            <a:r>
              <a:rPr lang="en-GB" dirty="0" err="1"/>
              <a:t>Bekiri</a:t>
            </a:r>
            <a:r>
              <a:rPr lang="en-GB" dirty="0"/>
              <a:t> / P. Scambor  – Application Integration and Security – Semester 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F9C63DD-3CE2-06F6-5E3B-E41024695B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Seite </a:t>
            </a:r>
            <a:fld id="{D443D198-3BD8-9B40-B32A-21AB276A321F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</a:pPr>
              <a:t>5</a:t>
            </a:fld>
            <a:endParaRPr lang="en-GB"/>
          </a:p>
        </p:txBody>
      </p:sp>
      <p:sp>
        <p:nvSpPr>
          <p:cNvPr id="26" name="Fußzeilenplatzhalter 3">
            <a:extLst>
              <a:ext uri="{FF2B5EF4-FFF2-40B4-BE49-F238E27FC236}">
                <a16:creationId xmlns:a16="http://schemas.microsoft.com/office/drawing/2014/main" id="{A3DD7F26-1171-1811-8D08-6B31A60BC3E5}"/>
              </a:ext>
            </a:extLst>
          </p:cNvPr>
          <p:cNvSpPr txBox="1">
            <a:spLocks/>
          </p:cNvSpPr>
          <p:nvPr/>
        </p:nvSpPr>
        <p:spPr>
          <a:xfrm>
            <a:off x="7454097" y="6253271"/>
            <a:ext cx="2216598" cy="2520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lang="de-DE" sz="11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dirty="0">
                <a:hlinkClick r:id="rId2"/>
              </a:rPr>
              <a:t>https://</a:t>
            </a:r>
            <a:r>
              <a:rPr lang="en-GB" dirty="0" err="1">
                <a:hlinkClick r:id="rId2"/>
              </a:rPr>
              <a:t>learn.microsoft.com</a:t>
            </a:r>
            <a:r>
              <a:rPr lang="en-GB" dirty="0">
                <a:hlinkClick r:id="rId2"/>
              </a:rPr>
              <a:t>/</a:t>
            </a:r>
            <a:r>
              <a:rPr lang="en-GB" dirty="0" err="1">
                <a:hlinkClick r:id="rId2"/>
              </a:rPr>
              <a:t>en</a:t>
            </a:r>
            <a:r>
              <a:rPr lang="en-GB" dirty="0">
                <a:hlinkClick r:id="rId2"/>
              </a:rPr>
              <a:t>-us/</a:t>
            </a:r>
            <a:r>
              <a:rPr lang="en-GB" dirty="0" err="1">
                <a:hlinkClick r:id="rId2"/>
              </a:rPr>
              <a:t>ef</a:t>
            </a:r>
            <a:r>
              <a:rPr lang="en-GB" dirty="0">
                <a:hlinkClick r:id="rId2"/>
              </a:rPr>
              <a:t>/core/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0FC0FC-40EB-1109-C2A1-56EDA5616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628" y="0"/>
            <a:ext cx="6683129" cy="5164896"/>
          </a:xfrm>
          <a:prstGeom prst="rect">
            <a:avLst/>
          </a:prstGeom>
        </p:spPr>
      </p:pic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3816303E-F5F3-2117-5E15-23AEBC32999A}"/>
              </a:ext>
            </a:extLst>
          </p:cNvPr>
          <p:cNvSpPr txBox="1">
            <a:spLocks/>
          </p:cNvSpPr>
          <p:nvPr/>
        </p:nvSpPr>
        <p:spPr>
          <a:xfrm>
            <a:off x="6903299" y="4844272"/>
            <a:ext cx="3940728" cy="47729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lang="de-DE" sz="11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sz="1600" dirty="0"/>
              <a:t>Basic example of a </a:t>
            </a:r>
            <a:r>
              <a:rPr lang="en-GB" sz="1600" dirty="0" err="1"/>
              <a:t>DbContext</a:t>
            </a:r>
            <a:r>
              <a:rPr lang="en-GB" sz="1600" dirty="0"/>
              <a:t> and model</a:t>
            </a:r>
            <a:br>
              <a:rPr lang="en-GB" sz="1600" dirty="0"/>
            </a:br>
            <a:endParaRPr lang="en-GB" sz="1600" dirty="0"/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020331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11A61-426F-66CB-B3EA-659742F17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64A6317-35F6-0473-B9C9-8AE6744E80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0001" y="1114097"/>
            <a:ext cx="4684965" cy="4988529"/>
          </a:xfrm>
        </p:spPr>
        <p:txBody>
          <a:bodyPr/>
          <a:lstStyle/>
          <a:p>
            <a:r>
              <a:rPr lang="en-GB" sz="2000" dirty="0"/>
              <a:t>Standard approach is to </a:t>
            </a:r>
            <a:r>
              <a:rPr lang="en-GB" sz="2000" b="1" dirty="0"/>
              <a:t>register the </a:t>
            </a:r>
            <a:r>
              <a:rPr lang="en-GB" sz="2000" b="1" dirty="0" err="1"/>
              <a:t>DbContext</a:t>
            </a:r>
            <a:r>
              <a:rPr lang="en-GB" sz="2000" b="1" dirty="0"/>
              <a:t> as Service</a:t>
            </a:r>
            <a:r>
              <a:rPr lang="en-GB" sz="2000" dirty="0"/>
              <a:t> of the IoC container such that .NET can inject it, handle creation and lifetime.</a:t>
            </a:r>
          </a:p>
          <a:p>
            <a:pPr lvl="1">
              <a:lnSpc>
                <a:spcPct val="120000"/>
              </a:lnSpc>
            </a:pPr>
            <a:r>
              <a:rPr lang="en-GB" sz="1600" dirty="0" err="1"/>
              <a:t>DbContext</a:t>
            </a:r>
            <a:r>
              <a:rPr lang="en-GB" sz="1600" dirty="0"/>
              <a:t> is designed to be </a:t>
            </a:r>
            <a:r>
              <a:rPr lang="en-GB" sz="1600" b="1" dirty="0"/>
              <a:t>used for a single unit-of-work</a:t>
            </a:r>
            <a:r>
              <a:rPr lang="en-GB" sz="1600" dirty="0"/>
              <a:t>. It is per default registered as </a:t>
            </a:r>
            <a:r>
              <a:rPr lang="en-GB" sz="1600" b="1" dirty="0"/>
              <a:t>scoped Service</a:t>
            </a:r>
            <a:r>
              <a:rPr lang="en-GB" sz="1600" dirty="0"/>
              <a:t>.</a:t>
            </a:r>
          </a:p>
          <a:p>
            <a:r>
              <a:rPr lang="en-GB" sz="2000" dirty="0"/>
              <a:t>Database connection is usually stored in </a:t>
            </a:r>
            <a:r>
              <a:rPr lang="en-GB" sz="2000" b="1" dirty="0" err="1"/>
              <a:t>appsettings.json</a:t>
            </a:r>
            <a:r>
              <a:rPr lang="en-GB" sz="2000" b="1" dirty="0"/>
              <a:t> </a:t>
            </a:r>
            <a:r>
              <a:rPr lang="en-GB" sz="2000" dirty="0"/>
              <a:t>which can be accessed through </a:t>
            </a:r>
            <a:r>
              <a:rPr lang="en-GB" sz="2000" dirty="0" err="1">
                <a:latin typeface="Andale Mono" panose="020B0509000000000004" pitchFamily="49" charset="0"/>
              </a:rPr>
              <a:t>builder.Configuration</a:t>
            </a:r>
            <a:br>
              <a:rPr lang="en-GB" sz="2000" dirty="0"/>
            </a:br>
            <a:endParaRPr lang="en-GB" sz="20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F3DEDDA-B8FE-93E7-FBA8-4AD9B932C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Entity Framework Core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568340A-A10C-2E3F-E1E5-7469D80810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dirty="0"/>
              <a:t>© FHV – V. </a:t>
            </a:r>
            <a:r>
              <a:rPr lang="en-GB" dirty="0" err="1"/>
              <a:t>Bekiri</a:t>
            </a:r>
            <a:r>
              <a:rPr lang="en-GB" dirty="0"/>
              <a:t> / P. Scambor  – Application Integration and Security – Semester 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A9C7564-B748-5B1B-7CF9-3B917FB6E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Seite </a:t>
            </a:r>
            <a:fld id="{D443D198-3BD8-9B40-B32A-21AB276A321F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</a:pPr>
              <a:t>6</a:t>
            </a:fld>
            <a:endParaRPr lang="en-GB"/>
          </a:p>
        </p:txBody>
      </p:sp>
      <p:sp>
        <p:nvSpPr>
          <p:cNvPr id="26" name="Fußzeilenplatzhalter 3">
            <a:extLst>
              <a:ext uri="{FF2B5EF4-FFF2-40B4-BE49-F238E27FC236}">
                <a16:creationId xmlns:a16="http://schemas.microsoft.com/office/drawing/2014/main" id="{790ACE6C-0F38-932A-3192-578D5F972F8A}"/>
              </a:ext>
            </a:extLst>
          </p:cNvPr>
          <p:cNvSpPr txBox="1">
            <a:spLocks/>
          </p:cNvSpPr>
          <p:nvPr/>
        </p:nvSpPr>
        <p:spPr>
          <a:xfrm>
            <a:off x="7454097" y="6253271"/>
            <a:ext cx="2216598" cy="2520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lang="de-DE" sz="11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dirty="0">
                <a:hlinkClick r:id="rId2"/>
              </a:rPr>
              <a:t>https://</a:t>
            </a:r>
            <a:r>
              <a:rPr lang="en-GB" dirty="0" err="1">
                <a:hlinkClick r:id="rId2"/>
              </a:rPr>
              <a:t>learn.microsoft.com</a:t>
            </a:r>
            <a:r>
              <a:rPr lang="en-GB" dirty="0">
                <a:hlinkClick r:id="rId2"/>
              </a:rPr>
              <a:t>/</a:t>
            </a:r>
            <a:r>
              <a:rPr lang="en-GB" dirty="0" err="1">
                <a:hlinkClick r:id="rId2"/>
              </a:rPr>
              <a:t>en</a:t>
            </a:r>
            <a:r>
              <a:rPr lang="en-GB" dirty="0">
                <a:hlinkClick r:id="rId2"/>
              </a:rPr>
              <a:t>-us/</a:t>
            </a:r>
            <a:r>
              <a:rPr lang="en-GB" dirty="0" err="1">
                <a:hlinkClick r:id="rId2"/>
              </a:rPr>
              <a:t>ef</a:t>
            </a:r>
            <a:r>
              <a:rPr lang="en-GB" dirty="0">
                <a:hlinkClick r:id="rId2"/>
              </a:rPr>
              <a:t>/core/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0F36FA-BAA2-8D2B-2665-3856A68F8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196" y="269351"/>
            <a:ext cx="7772400" cy="31596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DA1917-0A6C-67F7-9167-AE79E041A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904" y="2848961"/>
            <a:ext cx="5762296" cy="3410337"/>
          </a:xfrm>
          <a:prstGeom prst="rect">
            <a:avLst/>
          </a:prstGeom>
        </p:spPr>
      </p:pic>
      <p:sp>
        <p:nvSpPr>
          <p:cNvPr id="12" name="Fußzeilenplatzhalter 3">
            <a:extLst>
              <a:ext uri="{FF2B5EF4-FFF2-40B4-BE49-F238E27FC236}">
                <a16:creationId xmlns:a16="http://schemas.microsoft.com/office/drawing/2014/main" id="{AF90E4A9-5905-3BDB-B6CE-EEEE65511AFF}"/>
              </a:ext>
            </a:extLst>
          </p:cNvPr>
          <p:cNvSpPr txBox="1">
            <a:spLocks/>
          </p:cNvSpPr>
          <p:nvPr/>
        </p:nvSpPr>
        <p:spPr>
          <a:xfrm>
            <a:off x="5352496" y="2951704"/>
            <a:ext cx="3940728" cy="47729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lang="de-DE" sz="11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sz="1600" dirty="0" err="1"/>
              <a:t>Program.cs</a:t>
            </a:r>
            <a:endParaRPr lang="en-GB" sz="1600" dirty="0"/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GB" sz="1600" dirty="0"/>
          </a:p>
        </p:txBody>
      </p:sp>
      <p:sp>
        <p:nvSpPr>
          <p:cNvPr id="13" name="Fußzeilenplatzhalter 3">
            <a:extLst>
              <a:ext uri="{FF2B5EF4-FFF2-40B4-BE49-F238E27FC236}">
                <a16:creationId xmlns:a16="http://schemas.microsoft.com/office/drawing/2014/main" id="{1A7AD416-3E9A-2808-1F34-F9DDDC6F3353}"/>
              </a:ext>
            </a:extLst>
          </p:cNvPr>
          <p:cNvSpPr txBox="1">
            <a:spLocks/>
          </p:cNvSpPr>
          <p:nvPr/>
        </p:nvSpPr>
        <p:spPr>
          <a:xfrm>
            <a:off x="5352496" y="5863978"/>
            <a:ext cx="3940728" cy="47729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lang="de-DE" sz="11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sz="1600" dirty="0" err="1"/>
              <a:t>appsettings.json</a:t>
            </a:r>
            <a:endParaRPr lang="en-GB" sz="1600" dirty="0"/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986761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3F7F5-EF1A-D636-400F-AF10FCAD4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884C239-F327-6ADB-9AC1-F310B8E6A2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0000" y="1451113"/>
            <a:ext cx="6744185" cy="465151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GB" sz="2000" dirty="0"/>
              <a:t>Entity Framework Core uses </a:t>
            </a:r>
            <a:r>
              <a:rPr lang="en-GB" sz="2000" b="1" dirty="0"/>
              <a:t>Language-Integrated Query (LINQ) </a:t>
            </a:r>
            <a:r>
              <a:rPr lang="en-GB" sz="2000" dirty="0"/>
              <a:t>to query data from the database. </a:t>
            </a:r>
          </a:p>
          <a:p>
            <a:pPr lvl="1">
              <a:lnSpc>
                <a:spcPct val="120000"/>
              </a:lnSpc>
            </a:pPr>
            <a:r>
              <a:rPr lang="en-GB" sz="1600" b="0" i="0" dirty="0">
                <a:solidFill>
                  <a:srgbClr val="161616"/>
                </a:solidFill>
                <a:effectLst/>
                <a:latin typeface="+mj-lt"/>
              </a:rPr>
              <a:t>EF Core passes a representation of the LINQ query to the database provider</a:t>
            </a:r>
          </a:p>
          <a:p>
            <a:pPr lvl="1">
              <a:lnSpc>
                <a:spcPct val="120000"/>
              </a:lnSpc>
            </a:pPr>
            <a:r>
              <a:rPr lang="en-GB" sz="1600" b="0" i="0" dirty="0">
                <a:solidFill>
                  <a:srgbClr val="161616"/>
                </a:solidFill>
                <a:effectLst/>
                <a:latin typeface="+mj-lt"/>
              </a:rPr>
              <a:t>Database providers in turn translate it to database-specific query language (for example, SQL for a relational database)</a:t>
            </a:r>
            <a:endParaRPr lang="en-GB" sz="1600" dirty="0">
              <a:latin typeface="+mj-lt"/>
            </a:endParaRPr>
          </a:p>
          <a:p>
            <a:pPr>
              <a:lnSpc>
                <a:spcPct val="120000"/>
              </a:lnSpc>
            </a:pPr>
            <a:r>
              <a:rPr lang="en-GB" sz="2000" dirty="0"/>
              <a:t>Entities are accessible through </a:t>
            </a:r>
            <a:r>
              <a:rPr lang="en-GB" sz="2000" dirty="0" err="1"/>
              <a:t>DbSet</a:t>
            </a:r>
            <a:r>
              <a:rPr lang="en-GB" sz="2000" dirty="0"/>
              <a:t> properties of </a:t>
            </a:r>
            <a:r>
              <a:rPr lang="en-GB" sz="2000" dirty="0" err="1"/>
              <a:t>DbContext</a:t>
            </a:r>
            <a:endParaRPr lang="en-GB" sz="2000" dirty="0"/>
          </a:p>
          <a:p>
            <a:pPr>
              <a:lnSpc>
                <a:spcPct val="120000"/>
              </a:lnSpc>
            </a:pPr>
            <a:r>
              <a:rPr lang="en-GB" sz="2000" dirty="0"/>
              <a:t>With LINQ queries you can load all, load by id or simply filter entities</a:t>
            </a:r>
          </a:p>
          <a:p>
            <a:pPr>
              <a:lnSpc>
                <a:spcPct val="120000"/>
              </a:lnSpc>
            </a:pPr>
            <a:r>
              <a:rPr lang="en-GB" sz="2000" dirty="0"/>
              <a:t>Usually the async query methods are used as the execution of a LINQ query is probably an expensive operation</a:t>
            </a:r>
          </a:p>
          <a:p>
            <a:pPr marL="228600"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120000"/>
            </a:pPr>
            <a:endParaRPr lang="en-GB" dirty="0"/>
          </a:p>
          <a:p>
            <a:pPr marL="0" indent="0">
              <a:lnSpc>
                <a:spcPct val="120000"/>
              </a:lnSpc>
              <a:buNone/>
            </a:pPr>
            <a:endParaRPr lang="en-GB" sz="18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B444B6A-074A-D8C8-250C-E4DA401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Interacting with </a:t>
            </a:r>
            <a:r>
              <a:rPr lang="en-GB" dirty="0" err="1"/>
              <a:t>DbContext</a:t>
            </a:r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9EDE5AB-81A4-86A1-1B1D-20B80D76B9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dirty="0"/>
              <a:t>© FHV – V. </a:t>
            </a:r>
            <a:r>
              <a:rPr lang="en-GB" dirty="0" err="1"/>
              <a:t>Bekiri</a:t>
            </a:r>
            <a:r>
              <a:rPr lang="en-GB" dirty="0"/>
              <a:t> / P. Scambor  – Application Integration and Security – Semester 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2813766-FCC1-ED62-2DED-134F98C45F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Seite </a:t>
            </a:r>
            <a:fld id="{D443D198-3BD8-9B40-B32A-21AB276A321F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</a:pPr>
              <a:t>7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A69F51-5D64-57B0-12A5-74EBD5307A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95953" y="900914"/>
            <a:ext cx="6040334" cy="4505973"/>
          </a:xfrm>
          <a:prstGeom prst="rect">
            <a:avLst/>
          </a:prstGeom>
        </p:spPr>
      </p:pic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31DA3B44-94CA-AEB7-833B-AF9E23ACC668}"/>
              </a:ext>
            </a:extLst>
          </p:cNvPr>
          <p:cNvSpPr txBox="1">
            <a:spLocks/>
          </p:cNvSpPr>
          <p:nvPr/>
        </p:nvSpPr>
        <p:spPr>
          <a:xfrm>
            <a:off x="7454097" y="6253271"/>
            <a:ext cx="2216598" cy="2520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lang="de-DE" sz="11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dirty="0">
                <a:hlinkClick r:id="rId4"/>
              </a:rPr>
              <a:t>https://</a:t>
            </a:r>
            <a:r>
              <a:rPr lang="en-GB" dirty="0" err="1">
                <a:hlinkClick r:id="rId4"/>
              </a:rPr>
              <a:t>learn.microsoft.com</a:t>
            </a:r>
            <a:r>
              <a:rPr lang="en-GB" dirty="0">
                <a:hlinkClick r:id="rId4"/>
              </a:rPr>
              <a:t>/</a:t>
            </a:r>
            <a:r>
              <a:rPr lang="en-GB" dirty="0" err="1">
                <a:hlinkClick r:id="rId4"/>
              </a:rPr>
              <a:t>en</a:t>
            </a:r>
            <a:r>
              <a:rPr lang="en-GB" dirty="0">
                <a:hlinkClick r:id="rId4"/>
              </a:rPr>
              <a:t>-us/</a:t>
            </a:r>
            <a:r>
              <a:rPr lang="en-GB" dirty="0" err="1">
                <a:hlinkClick r:id="rId4"/>
              </a:rPr>
              <a:t>ef</a:t>
            </a:r>
            <a:r>
              <a:rPr lang="en-GB" dirty="0">
                <a:hlinkClick r:id="rId4"/>
              </a:rPr>
              <a:t>/core/querying/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6956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B18C0-280A-DEEE-C6BE-31CC26003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546BCF2-D568-8078-CD78-AE34FBE1E9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0001" y="1451113"/>
            <a:ext cx="4821599" cy="465151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GB" sz="2000" dirty="0"/>
              <a:t>EF Core uses a </a:t>
            </a:r>
            <a:r>
              <a:rPr lang="en-GB" sz="2000" b="1" dirty="0"/>
              <a:t>metadata model</a:t>
            </a:r>
            <a:r>
              <a:rPr lang="en-GB" sz="2000" dirty="0"/>
              <a:t> to describe how the application's entity types are mapped to the underlying database using a </a:t>
            </a:r>
            <a:r>
              <a:rPr lang="en-GB" sz="2000" b="1" dirty="0"/>
              <a:t>set of conventions</a:t>
            </a:r>
            <a:r>
              <a:rPr lang="en-GB" sz="2000" dirty="0"/>
              <a:t> - heuristics that look for common patterns.</a:t>
            </a:r>
          </a:p>
          <a:p>
            <a:pPr>
              <a:lnSpc>
                <a:spcPct val="120000"/>
              </a:lnSpc>
            </a:pPr>
            <a:r>
              <a:rPr lang="en-GB" sz="2000" dirty="0"/>
              <a:t>Conventions for models can be customised/overwritten</a:t>
            </a:r>
          </a:p>
          <a:p>
            <a:pPr lvl="1">
              <a:lnSpc>
                <a:spcPct val="120000"/>
              </a:lnSpc>
            </a:pPr>
            <a:r>
              <a:rPr lang="en-GB" sz="1600" dirty="0"/>
              <a:t>by using </a:t>
            </a:r>
            <a:r>
              <a:rPr lang="en-GB" sz="1600" b="1" dirty="0"/>
              <a:t>mapping attributes</a:t>
            </a:r>
            <a:r>
              <a:rPr lang="en-GB" sz="1600" dirty="0"/>
              <a:t> (also known as </a:t>
            </a:r>
            <a:r>
              <a:rPr lang="en-GB" sz="1600" b="1" dirty="0"/>
              <a:t>data annotations</a:t>
            </a:r>
            <a:r>
              <a:rPr lang="en-GB" sz="1600" dirty="0"/>
              <a:t>)</a:t>
            </a:r>
          </a:p>
          <a:p>
            <a:pPr lvl="1">
              <a:lnSpc>
                <a:spcPct val="120000"/>
              </a:lnSpc>
            </a:pPr>
            <a:r>
              <a:rPr lang="en-GB" sz="1600" dirty="0"/>
              <a:t>calls to the </a:t>
            </a:r>
            <a:r>
              <a:rPr lang="en-GB" sz="1600" b="1" dirty="0" err="1"/>
              <a:t>ModelBuilder</a:t>
            </a:r>
            <a:r>
              <a:rPr lang="en-GB" sz="1600" dirty="0"/>
              <a:t> methods (also known as </a:t>
            </a:r>
            <a:r>
              <a:rPr lang="en-GB" sz="1600" b="1" dirty="0"/>
              <a:t>fluent API</a:t>
            </a:r>
            <a:r>
              <a:rPr lang="en-GB" sz="1600" dirty="0"/>
              <a:t>)</a:t>
            </a:r>
          </a:p>
          <a:p>
            <a:pPr marL="457200" lvl="1" indent="0">
              <a:lnSpc>
                <a:spcPct val="120000"/>
              </a:lnSpc>
              <a:buNone/>
            </a:pPr>
            <a:endParaRPr lang="en-GB" sz="1600" dirty="0"/>
          </a:p>
          <a:p>
            <a:pPr>
              <a:lnSpc>
                <a:spcPct val="120000"/>
              </a:lnSpc>
            </a:pPr>
            <a:endParaRPr lang="en-GB" sz="20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48B09C2-EA27-DD4F-30A3-87BB2280A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and configuring a model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C8FEA4-6535-4C80-1AF7-C873EFFE8F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dirty="0"/>
              <a:t>© FHV – V. </a:t>
            </a:r>
            <a:r>
              <a:rPr lang="en-GB" dirty="0" err="1"/>
              <a:t>Bekiri</a:t>
            </a:r>
            <a:r>
              <a:rPr lang="en-GB" dirty="0"/>
              <a:t> / P. Scambor  – Application Integration and Security – Semester 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489D-927C-7E41-5CDC-EB2998EBF9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Seite </a:t>
            </a:r>
            <a:fld id="{D443D198-3BD8-9B40-B32A-21AB276A321F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</a:pPr>
              <a:t>8</a:t>
            </a:fld>
            <a:endParaRPr lang="en-GB"/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19269B81-8923-59F0-436A-41F302359055}"/>
              </a:ext>
            </a:extLst>
          </p:cNvPr>
          <p:cNvSpPr txBox="1">
            <a:spLocks/>
          </p:cNvSpPr>
          <p:nvPr/>
        </p:nvSpPr>
        <p:spPr>
          <a:xfrm>
            <a:off x="7454097" y="6253271"/>
            <a:ext cx="2216598" cy="2520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lang="de-DE" sz="11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dirty="0">
                <a:hlinkClick r:id="rId2"/>
              </a:rPr>
              <a:t>https://learn.microsoft.com/en-us/ef/core/modeling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517AE8-7C6C-8B8B-1FAB-FFAA10429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927921"/>
            <a:ext cx="5725670" cy="3319323"/>
          </a:xfrm>
          <a:prstGeom prst="rect">
            <a:avLst/>
          </a:prstGeom>
        </p:spPr>
      </p:pic>
      <p:sp>
        <p:nvSpPr>
          <p:cNvPr id="11" name="Fußzeilenplatzhalter 3">
            <a:extLst>
              <a:ext uri="{FF2B5EF4-FFF2-40B4-BE49-F238E27FC236}">
                <a16:creationId xmlns:a16="http://schemas.microsoft.com/office/drawing/2014/main" id="{99B208D7-11AB-12AB-D816-21038488286A}"/>
              </a:ext>
            </a:extLst>
          </p:cNvPr>
          <p:cNvSpPr txBox="1">
            <a:spLocks/>
          </p:cNvSpPr>
          <p:nvPr/>
        </p:nvSpPr>
        <p:spPr>
          <a:xfrm>
            <a:off x="5552947" y="5863978"/>
            <a:ext cx="3940728" cy="47729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lang="de-DE" sz="11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sz="1600" dirty="0"/>
              <a:t>Model configuration with fluent API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3DEEFF-22A6-40FE-BE49-E561E247E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60" y="778151"/>
            <a:ext cx="3988362" cy="2490952"/>
          </a:xfrm>
          <a:prstGeom prst="rect">
            <a:avLst/>
          </a:prstGeom>
        </p:spPr>
      </p:pic>
      <p:sp>
        <p:nvSpPr>
          <p:cNvPr id="14" name="Fußzeilenplatzhalter 3">
            <a:extLst>
              <a:ext uri="{FF2B5EF4-FFF2-40B4-BE49-F238E27FC236}">
                <a16:creationId xmlns:a16="http://schemas.microsoft.com/office/drawing/2014/main" id="{8746868A-98FC-18F2-D173-D9C71DA419CC}"/>
              </a:ext>
            </a:extLst>
          </p:cNvPr>
          <p:cNvSpPr txBox="1">
            <a:spLocks/>
          </p:cNvSpPr>
          <p:nvPr/>
        </p:nvSpPr>
        <p:spPr>
          <a:xfrm>
            <a:off x="5552947" y="2873806"/>
            <a:ext cx="3940728" cy="47729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lang="de-DE" sz="11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sz="1600" dirty="0"/>
              <a:t>Model configuration with annotations</a:t>
            </a:r>
          </a:p>
        </p:txBody>
      </p:sp>
    </p:spTree>
    <p:extLst>
      <p:ext uri="{BB962C8B-B14F-4D97-AF65-F5344CB8AC3E}">
        <p14:creationId xmlns:p14="http://schemas.microsoft.com/office/powerpoint/2010/main" val="1566103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46064-A821-DABB-660B-CA445D897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21BABA0-C557-C1B8-7E1B-7909088006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0001" y="1451113"/>
            <a:ext cx="10296276" cy="465151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GB" sz="2000" dirty="0"/>
              <a:t>Including a </a:t>
            </a:r>
            <a:r>
              <a:rPr lang="en-GB" sz="2000" dirty="0" err="1"/>
              <a:t>DbSet</a:t>
            </a:r>
            <a:r>
              <a:rPr lang="en-GB" sz="2000" dirty="0"/>
              <a:t> of a type on your context means that it is included in EF Core's model</a:t>
            </a:r>
          </a:p>
          <a:p>
            <a:pPr lvl="1">
              <a:lnSpc>
                <a:spcPct val="120000"/>
              </a:lnSpc>
            </a:pPr>
            <a:r>
              <a:rPr lang="en-GB" sz="1600" dirty="0"/>
              <a:t>Alternatively a type may be included if it was discovered via a navigation property of an already included type (see later)</a:t>
            </a:r>
          </a:p>
          <a:p>
            <a:pPr>
              <a:lnSpc>
                <a:spcPct val="120000"/>
              </a:lnSpc>
            </a:pPr>
            <a:r>
              <a:rPr lang="en-GB" sz="2000" dirty="0"/>
              <a:t>Types can be excluded if they should not be mapped to the database</a:t>
            </a:r>
          </a:p>
          <a:p>
            <a:pPr>
              <a:lnSpc>
                <a:spcPct val="120000"/>
              </a:lnSpc>
            </a:pPr>
            <a:r>
              <a:rPr lang="en-GB" sz="2000" dirty="0"/>
              <a:t>Each entity type will be set up to map to a database table with the same name as the </a:t>
            </a:r>
            <a:r>
              <a:rPr lang="en-GB" sz="2000" dirty="0" err="1"/>
              <a:t>DbSet</a:t>
            </a:r>
            <a:r>
              <a:rPr lang="en-GB" sz="2000" dirty="0"/>
              <a:t> property that exposes the entity (fallback is entity class name)</a:t>
            </a:r>
          </a:p>
          <a:p>
            <a:pPr lvl="1">
              <a:lnSpc>
                <a:spcPct val="120000"/>
              </a:lnSpc>
            </a:pPr>
            <a:r>
              <a:rPr lang="en-GB" sz="1600" dirty="0"/>
              <a:t>Of course it can be manually overwritten</a:t>
            </a:r>
          </a:p>
          <a:p>
            <a:pPr marL="0" indent="0">
              <a:lnSpc>
                <a:spcPct val="120000"/>
              </a:lnSpc>
              <a:buNone/>
            </a:pPr>
            <a:endParaRPr lang="en-GB" sz="20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C832391-5C89-DE2B-3356-D31859327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Entity types conventions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A7DF531-F9AF-D12C-4A00-4E25F532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dirty="0"/>
              <a:t>© FHV – V. </a:t>
            </a:r>
            <a:r>
              <a:rPr lang="en-GB" dirty="0" err="1"/>
              <a:t>Bekiri</a:t>
            </a:r>
            <a:r>
              <a:rPr lang="en-GB" dirty="0"/>
              <a:t> / P. Scambor  – Application Integration and Security – Semester 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8F0EC-E7E4-A3E5-8BAB-0350EA20C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Seite </a:t>
            </a:r>
            <a:fld id="{D443D198-3BD8-9B40-B32A-21AB276A321F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</a:pPr>
              <a:t>9</a:t>
            </a:fld>
            <a:endParaRPr lang="en-GB"/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1105A163-59F7-7669-964F-5A07845205B6}"/>
              </a:ext>
            </a:extLst>
          </p:cNvPr>
          <p:cNvSpPr txBox="1">
            <a:spLocks/>
          </p:cNvSpPr>
          <p:nvPr/>
        </p:nvSpPr>
        <p:spPr>
          <a:xfrm>
            <a:off x="7454097" y="6253271"/>
            <a:ext cx="2216598" cy="2520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lang="de-DE" sz="11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dirty="0">
                <a:hlinkClick r:id="rId2"/>
              </a:rPr>
              <a:t>https://learn.microsoft.com/en-us/ef/core/modeling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F7AB96-6B12-C1A5-9C2D-81699B457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4545" y="3688578"/>
            <a:ext cx="6234396" cy="293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02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FHV_Farbpalette 1">
      <a:dk1>
        <a:srgbClr val="000000"/>
      </a:dk1>
      <a:lt1>
        <a:srgbClr val="FFFFFF"/>
      </a:lt1>
      <a:dk2>
        <a:srgbClr val="000000"/>
      </a:dk2>
      <a:lt2>
        <a:srgbClr val="FEFFFF"/>
      </a:lt2>
      <a:accent1>
        <a:srgbClr val="C0A1CB"/>
      </a:accent1>
      <a:accent2>
        <a:srgbClr val="ED6E4B"/>
      </a:accent2>
      <a:accent3>
        <a:srgbClr val="FFDB5F"/>
      </a:accent3>
      <a:accent4>
        <a:srgbClr val="99CEF1"/>
      </a:accent4>
      <a:accent5>
        <a:srgbClr val="000000"/>
      </a:accent5>
      <a:accent6>
        <a:srgbClr val="FEFFFF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21727</TotalTime>
  <Words>2814</Words>
  <Application>Microsoft Macintosh PowerPoint</Application>
  <PresentationFormat>Widescreen</PresentationFormat>
  <Paragraphs>252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Andale Mono</vt:lpstr>
      <vt:lpstr>Arial</vt:lpstr>
      <vt:lpstr>Calibri</vt:lpstr>
      <vt:lpstr>Helvetica</vt:lpstr>
      <vt:lpstr>Wingdings</vt:lpstr>
      <vt:lpstr>Office</vt:lpstr>
      <vt:lpstr>PowerPoint Presentation</vt:lpstr>
      <vt:lpstr>PowerPoint Presentation</vt:lpstr>
      <vt:lpstr>Object Relational Mapping (ORM)</vt:lpstr>
      <vt:lpstr>Entity Framework Core</vt:lpstr>
      <vt:lpstr>Entity Framework Core</vt:lpstr>
      <vt:lpstr>Entity Framework Core</vt:lpstr>
      <vt:lpstr>Interacting with DbContext</vt:lpstr>
      <vt:lpstr>Creating and configuring a model</vt:lpstr>
      <vt:lpstr>Entity types conventions</vt:lpstr>
      <vt:lpstr>Model properties conventions</vt:lpstr>
      <vt:lpstr>Entity keys</vt:lpstr>
      <vt:lpstr>Entity relationships</vt:lpstr>
      <vt:lpstr>Entity relationships</vt:lpstr>
      <vt:lpstr>Migrations</vt:lpstr>
      <vt:lpstr>PowerPoint Presentation</vt:lpstr>
      <vt:lpstr>Application architecture DTOs, POCOs &amp; value objects</vt:lpstr>
      <vt:lpstr>Application architecture Services, Repositories, Entities and DTOs together</vt:lpstr>
      <vt:lpstr>Using Automapper to map between Entities and DTOs</vt:lpstr>
      <vt:lpstr>Standard approach to setup a Web API incl. ORM</vt:lpstr>
      <vt:lpstr>PowerPoint Presentation</vt:lpstr>
      <vt:lpstr>ADO.Net Purpose and Components</vt:lpstr>
      <vt:lpstr>ADO.Net Package &amp; Steps</vt:lpstr>
      <vt:lpstr>ADO.Net code example: Entity classes</vt:lpstr>
      <vt:lpstr>ADO.Net code example: Data access class (Data Access Layer = DAL)</vt:lpstr>
      <vt:lpstr>ADO.Net code example: DAL Read Blogs</vt:lpstr>
      <vt:lpstr>ADO.Net code example: DAL Create Blog</vt:lpstr>
      <vt:lpstr>ADO.Net code example: DAL Update Blog</vt:lpstr>
      <vt:lpstr>ADO.Net code example: DAL Delete Blog</vt:lpstr>
      <vt:lpstr>ADO.Net code example: DAL usage</vt:lpstr>
      <vt:lpstr>ADO.Net 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 User</dc:creator>
  <cp:lastModifiedBy>Philipp Scambor</cp:lastModifiedBy>
  <cp:revision>392</cp:revision>
  <dcterms:created xsi:type="dcterms:W3CDTF">2021-08-26T08:13:56Z</dcterms:created>
  <dcterms:modified xsi:type="dcterms:W3CDTF">2025-02-25T14:41:40Z</dcterms:modified>
</cp:coreProperties>
</file>